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29184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90909"/>
    <a:srgbClr val="A1B8E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p:scale>
          <a:sx n="33" d="100"/>
          <a:sy n="33" d="100"/>
        </p:scale>
        <p:origin x="756" y="-43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svg>
</file>

<file path=ppt/media/image11.png>
</file>

<file path=ppt/media/image12.png>
</file>

<file path=ppt/media/image13.png>
</file>

<file path=ppt/media/image14.png>
</file>

<file path=ppt/media/image15.png>
</file>

<file path=ppt/media/image16.svg>
</file>

<file path=ppt/media/image17.png>
</file>

<file path=ppt/media/image18.png>
</file>

<file path=ppt/media/image19.svg>
</file>

<file path=ppt/media/image2.svg>
</file>

<file path=ppt/media/image3.png>
</file>

<file path=ppt/media/image4.png>
</file>

<file path=ppt/media/image5.pn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F40E84F-FF1E-4841-A238-D02D7DC037AA}" type="datetimeFigureOut">
              <a:rPr lang="en-US" smtClean="0"/>
              <a:t>12/17/2024</a:t>
            </a:fld>
            <a:endParaRPr lang="en-US"/>
          </a:p>
        </p:txBody>
      </p:sp>
      <p:sp>
        <p:nvSpPr>
          <p:cNvPr id="4" name="Slide Image Placeholder 3"/>
          <p:cNvSpPr>
            <a:spLocks noGrp="1" noRot="1" noChangeAspect="1"/>
          </p:cNvSpPr>
          <p:nvPr>
            <p:ph type="sldImg" idx="2"/>
          </p:nvPr>
        </p:nvSpPr>
        <p:spPr>
          <a:xfrm>
            <a:off x="2271713" y="1143000"/>
            <a:ext cx="23145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8C00920-C6FD-43CC-8EA7-9783EB2E9E1C}" type="slidenum">
              <a:rPr lang="en-US" smtClean="0"/>
              <a:t>‹#›</a:t>
            </a:fld>
            <a:endParaRPr lang="en-US"/>
          </a:p>
        </p:txBody>
      </p:sp>
    </p:spTree>
    <p:extLst>
      <p:ext uri="{BB962C8B-B14F-4D97-AF65-F5344CB8AC3E}">
        <p14:creationId xmlns:p14="http://schemas.microsoft.com/office/powerpoint/2010/main" val="4081628500"/>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A8C00920-C6FD-43CC-8EA7-9783EB2E9E1C}" type="slidenum">
              <a:rPr lang="en-US" smtClean="0"/>
              <a:t>1</a:t>
            </a:fld>
            <a:endParaRPr lang="en-US"/>
          </a:p>
        </p:txBody>
      </p:sp>
    </p:spTree>
    <p:extLst>
      <p:ext uri="{BB962C8B-B14F-4D97-AF65-F5344CB8AC3E}">
        <p14:creationId xmlns:p14="http://schemas.microsoft.com/office/powerpoint/2010/main" val="41422446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7183123"/>
            <a:ext cx="27980640" cy="15280640"/>
          </a:xfrm>
        </p:spPr>
        <p:txBody>
          <a:bodyPr anchor="b"/>
          <a:lstStyle>
            <a:lvl1pPr algn="ctr">
              <a:defRPr sz="21600"/>
            </a:lvl1pPr>
          </a:lstStyle>
          <a:p>
            <a:r>
              <a:rPr lang="en-US"/>
              <a:t>Click to edit Master title style</a:t>
            </a:r>
            <a:endParaRPr lang="en-US" dirty="0"/>
          </a:p>
        </p:txBody>
      </p:sp>
      <p:sp>
        <p:nvSpPr>
          <p:cNvPr id="3" name="Subtitle 2"/>
          <p:cNvSpPr>
            <a:spLocks noGrp="1"/>
          </p:cNvSpPr>
          <p:nvPr>
            <p:ph type="subTitle" idx="1"/>
          </p:nvPr>
        </p:nvSpPr>
        <p:spPr>
          <a:xfrm>
            <a:off x="4114800" y="23053043"/>
            <a:ext cx="24688800" cy="10596877"/>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653D967-F95B-4888-9BE8-C1050824FBAB}" type="datetimeFigureOut">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21502241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53D967-F95B-4888-9BE8-C1050824FBAB}" type="datetimeFigureOut">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3319347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2336800"/>
            <a:ext cx="7098030"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2336800"/>
            <a:ext cx="20882610" cy="3719576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53D967-F95B-4888-9BE8-C1050824FBAB}" type="datetimeFigureOut">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4066502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653D967-F95B-4888-9BE8-C1050824FBAB}" type="datetimeFigureOut">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20227531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10942333"/>
            <a:ext cx="28392120" cy="18257517"/>
          </a:xfrm>
        </p:spPr>
        <p:txBody>
          <a:bodyPr anchor="b"/>
          <a:lstStyle>
            <a:lvl1pPr>
              <a:defRPr sz="21600"/>
            </a:lvl1pPr>
          </a:lstStyle>
          <a:p>
            <a:r>
              <a:rPr lang="en-US"/>
              <a:t>Click to edit Master title style</a:t>
            </a:r>
            <a:endParaRPr lang="en-US" dirty="0"/>
          </a:p>
        </p:txBody>
      </p:sp>
      <p:sp>
        <p:nvSpPr>
          <p:cNvPr id="3" name="Text Placeholder 2"/>
          <p:cNvSpPr>
            <a:spLocks noGrp="1"/>
          </p:cNvSpPr>
          <p:nvPr>
            <p:ph type="body" idx="1"/>
          </p:nvPr>
        </p:nvSpPr>
        <p:spPr>
          <a:xfrm>
            <a:off x="2245997" y="29372573"/>
            <a:ext cx="28392120" cy="9601197"/>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653D967-F95B-4888-9BE8-C1050824FBAB}" type="datetimeFigureOut">
              <a:rPr lang="en-US" smtClean="0"/>
              <a:t>12/17/2024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3031137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11684000"/>
            <a:ext cx="13990320" cy="27848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653D967-F95B-4888-9BE8-C1050824FBAB}" type="datetimeFigureOut">
              <a:rPr lang="en-US" smtClean="0"/>
              <a:t>12/17/2024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13271046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336810"/>
            <a:ext cx="2839212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10759443"/>
            <a:ext cx="13926024"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4" name="Content Placeholder 3"/>
          <p:cNvSpPr>
            <a:spLocks noGrp="1"/>
          </p:cNvSpPr>
          <p:nvPr>
            <p:ph sz="half" idx="2"/>
          </p:nvPr>
        </p:nvSpPr>
        <p:spPr>
          <a:xfrm>
            <a:off x="2267431" y="16032480"/>
            <a:ext cx="13926024"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10759443"/>
            <a:ext cx="13994608" cy="5273037"/>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US"/>
              <a:t>Click to edit Master text styles</a:t>
            </a:r>
          </a:p>
        </p:txBody>
      </p:sp>
      <p:sp>
        <p:nvSpPr>
          <p:cNvPr id="6" name="Content Placeholder 5"/>
          <p:cNvSpPr>
            <a:spLocks noGrp="1"/>
          </p:cNvSpPr>
          <p:nvPr>
            <p:ph sz="quarter" idx="4"/>
          </p:nvPr>
        </p:nvSpPr>
        <p:spPr>
          <a:xfrm>
            <a:off x="16664942" y="16032480"/>
            <a:ext cx="13994608" cy="235813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653D967-F95B-4888-9BE8-C1050824FBAB}" type="datetimeFigureOut">
              <a:rPr lang="en-US" smtClean="0"/>
              <a:t>12/17/2024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26866900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653D967-F95B-4888-9BE8-C1050824FBAB}" type="datetimeFigureOut">
              <a:rPr lang="en-US" smtClean="0"/>
              <a:t>12/17/2024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7583726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653D967-F95B-4888-9BE8-C1050824FBAB}" type="datetimeFigureOut">
              <a:rPr lang="en-US" smtClean="0"/>
              <a:t>12/17/2024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118933757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Content Placeholder 2"/>
          <p:cNvSpPr>
            <a:spLocks noGrp="1"/>
          </p:cNvSpPr>
          <p:nvPr>
            <p:ph idx="1"/>
          </p:nvPr>
        </p:nvSpPr>
        <p:spPr>
          <a:xfrm>
            <a:off x="13994608" y="6319530"/>
            <a:ext cx="16664940" cy="3119120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8653D967-F95B-4888-9BE8-C1050824FBAB}" type="datetimeFigureOut">
              <a:rPr lang="en-US" smtClean="0"/>
              <a:t>12/17/2024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8296562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2926080"/>
            <a:ext cx="10617041" cy="10241280"/>
          </a:xfrm>
        </p:spPr>
        <p:txBody>
          <a:bodyPr anchor="b"/>
          <a:lstStyle>
            <a:lvl1pPr>
              <a:defRPr sz="1152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6319530"/>
            <a:ext cx="16664940" cy="3119120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US"/>
              <a:t>Click icon to add picture</a:t>
            </a:r>
            <a:endParaRPr lang="en-US" dirty="0"/>
          </a:p>
        </p:txBody>
      </p:sp>
      <p:sp>
        <p:nvSpPr>
          <p:cNvPr id="4" name="Text Placeholder 3"/>
          <p:cNvSpPr>
            <a:spLocks noGrp="1"/>
          </p:cNvSpPr>
          <p:nvPr>
            <p:ph type="body" sz="half" idx="2"/>
          </p:nvPr>
        </p:nvSpPr>
        <p:spPr>
          <a:xfrm>
            <a:off x="2267428" y="13167360"/>
            <a:ext cx="10617041" cy="24394163"/>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US"/>
              <a:t>Click to edit Master text styles</a:t>
            </a:r>
          </a:p>
        </p:txBody>
      </p:sp>
      <p:sp>
        <p:nvSpPr>
          <p:cNvPr id="5" name="Date Placeholder 4"/>
          <p:cNvSpPr>
            <a:spLocks noGrp="1"/>
          </p:cNvSpPr>
          <p:nvPr>
            <p:ph type="dt" sz="half" idx="10"/>
          </p:nvPr>
        </p:nvSpPr>
        <p:spPr/>
        <p:txBody>
          <a:bodyPr/>
          <a:lstStyle/>
          <a:p>
            <a:fld id="{8653D967-F95B-4888-9BE8-C1050824FBAB}" type="datetimeFigureOut">
              <a:rPr lang="en-US" smtClean="0"/>
              <a:t>12/17/2024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108EB6F-0E34-42ED-A9A3-8E7D49C33953}" type="slidenum">
              <a:rPr lang="en-US" smtClean="0"/>
              <a:t>‹#›</a:t>
            </a:fld>
            <a:endParaRPr lang="en-US"/>
          </a:p>
        </p:txBody>
      </p:sp>
    </p:spTree>
    <p:extLst>
      <p:ext uri="{BB962C8B-B14F-4D97-AF65-F5344CB8AC3E}">
        <p14:creationId xmlns:p14="http://schemas.microsoft.com/office/powerpoint/2010/main" val="3541186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2336810"/>
            <a:ext cx="2839212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11684000"/>
            <a:ext cx="28392120" cy="27848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40680650"/>
            <a:ext cx="7406640" cy="2336800"/>
          </a:xfrm>
          <a:prstGeom prst="rect">
            <a:avLst/>
          </a:prstGeom>
        </p:spPr>
        <p:txBody>
          <a:bodyPr vert="horz" lIns="91440" tIns="45720" rIns="91440" bIns="45720" rtlCol="0" anchor="ctr"/>
          <a:lstStyle>
            <a:lvl1pPr algn="l">
              <a:defRPr sz="4320">
                <a:solidFill>
                  <a:schemeClr val="tx1">
                    <a:tint val="75000"/>
                  </a:schemeClr>
                </a:solidFill>
              </a:defRPr>
            </a:lvl1pPr>
          </a:lstStyle>
          <a:p>
            <a:fld id="{8653D967-F95B-4888-9BE8-C1050824FBAB}" type="datetimeFigureOut">
              <a:rPr lang="en-US" smtClean="0"/>
              <a:t>12/17/2024</a:t>
            </a:fld>
            <a:endParaRPr lang="en-US"/>
          </a:p>
        </p:txBody>
      </p:sp>
      <p:sp>
        <p:nvSpPr>
          <p:cNvPr id="5" name="Footer Placeholder 4"/>
          <p:cNvSpPr>
            <a:spLocks noGrp="1"/>
          </p:cNvSpPr>
          <p:nvPr>
            <p:ph type="ftr" sz="quarter" idx="3"/>
          </p:nvPr>
        </p:nvSpPr>
        <p:spPr>
          <a:xfrm>
            <a:off x="10904220" y="40680650"/>
            <a:ext cx="11109960" cy="233680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40680650"/>
            <a:ext cx="7406640" cy="2336800"/>
          </a:xfrm>
          <a:prstGeom prst="rect">
            <a:avLst/>
          </a:prstGeom>
        </p:spPr>
        <p:txBody>
          <a:bodyPr vert="horz" lIns="91440" tIns="45720" rIns="91440" bIns="45720" rtlCol="0" anchor="ctr"/>
          <a:lstStyle>
            <a:lvl1pPr algn="r">
              <a:defRPr sz="4320">
                <a:solidFill>
                  <a:schemeClr val="tx1">
                    <a:tint val="75000"/>
                  </a:schemeClr>
                </a:solidFill>
              </a:defRPr>
            </a:lvl1pPr>
          </a:lstStyle>
          <a:p>
            <a:fld id="{7108EB6F-0E34-42ED-A9A3-8E7D49C33953}" type="slidenum">
              <a:rPr lang="en-US" smtClean="0"/>
              <a:t>‹#›</a:t>
            </a:fld>
            <a:endParaRPr lang="en-US"/>
          </a:p>
        </p:txBody>
      </p:sp>
    </p:spTree>
    <p:extLst>
      <p:ext uri="{BB962C8B-B14F-4D97-AF65-F5344CB8AC3E}">
        <p14:creationId xmlns:p14="http://schemas.microsoft.com/office/powerpoint/2010/main" val="28163554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svg"/><Relationship Id="rId3" Type="http://schemas.openxmlformats.org/officeDocument/2006/relationships/image" Target="../media/image1.png"/><Relationship Id="rId21" Type="http://schemas.openxmlformats.org/officeDocument/2006/relationships/image" Target="../media/image19.svg"/><Relationship Id="rId7" Type="http://schemas.openxmlformats.org/officeDocument/2006/relationships/image" Target="../media/image5.png"/><Relationship Id="rId12" Type="http://schemas.openxmlformats.org/officeDocument/2006/relationships/image" Target="../media/image10.sv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png"/><Relationship Id="rId11" Type="http://schemas.openxmlformats.org/officeDocument/2006/relationships/image" Target="../media/image9.png"/><Relationship Id="rId5" Type="http://schemas.openxmlformats.org/officeDocument/2006/relationships/image" Target="../media/image3.png"/><Relationship Id="rId15" Type="http://schemas.openxmlformats.org/officeDocument/2006/relationships/image" Target="../media/image13.png"/><Relationship Id="rId23" Type="http://schemas.openxmlformats.org/officeDocument/2006/relationships/hyperlink" Target="https://doctime.com.bd/" TargetMode="External"/><Relationship Id="rId10" Type="http://schemas.openxmlformats.org/officeDocument/2006/relationships/image" Target="../media/image8.png"/><Relationship Id="rId19" Type="http://schemas.openxmlformats.org/officeDocument/2006/relationships/image" Target="../media/image17.png"/><Relationship Id="rId4" Type="http://schemas.openxmlformats.org/officeDocument/2006/relationships/image" Target="../media/image2.svg"/><Relationship Id="rId9" Type="http://schemas.openxmlformats.org/officeDocument/2006/relationships/image" Target="../media/image7.svg"/><Relationship Id="rId14" Type="http://schemas.openxmlformats.org/officeDocument/2006/relationships/image" Target="../media/image12.png"/><Relationship Id="rId22" Type="http://schemas.openxmlformats.org/officeDocument/2006/relationships/hyperlink" Target="https://www.practo.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692CDA-7DD9-A975-F87E-5E98A94E1984}"/>
              </a:ext>
            </a:extLst>
          </p:cNvPr>
          <p:cNvSpPr/>
          <p:nvPr/>
        </p:nvSpPr>
        <p:spPr>
          <a:xfrm>
            <a:off x="0" y="-13837"/>
            <a:ext cx="32918400" cy="20179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8170F148-5BC6-7614-7F77-B3925FA5C2A8}"/>
              </a:ext>
            </a:extLst>
          </p:cNvPr>
          <p:cNvSpPr/>
          <p:nvPr/>
        </p:nvSpPr>
        <p:spPr>
          <a:xfrm>
            <a:off x="0" y="1705978"/>
            <a:ext cx="32918400" cy="328100"/>
          </a:xfrm>
          <a:prstGeom prst="rect">
            <a:avLst/>
          </a:prstGeom>
          <a:solidFill>
            <a:schemeClr val="accent2"/>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a:extLst>
              <a:ext uri="{FF2B5EF4-FFF2-40B4-BE49-F238E27FC236}">
                <a16:creationId xmlns:a16="http://schemas.microsoft.com/office/drawing/2014/main" id="{19B7695D-69EF-92EA-7442-56446E95BFE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656" y="-108186"/>
            <a:ext cx="1898576" cy="1844578"/>
          </a:xfrm>
          <a:prstGeom prst="rect">
            <a:avLst/>
          </a:prstGeom>
        </p:spPr>
      </p:pic>
      <p:pic>
        <p:nvPicPr>
          <p:cNvPr id="10" name="Picture 9">
            <a:extLst>
              <a:ext uri="{FF2B5EF4-FFF2-40B4-BE49-F238E27FC236}">
                <a16:creationId xmlns:a16="http://schemas.microsoft.com/office/drawing/2014/main" id="{ED8323D0-43F9-A947-0053-A86943844E62}"/>
              </a:ext>
            </a:extLst>
          </p:cNvPr>
          <p:cNvPicPr>
            <a:picLocks noChangeAspect="1"/>
          </p:cNvPicPr>
          <p:nvPr/>
        </p:nvPicPr>
        <p:blipFill>
          <a:blip r:embed="rId5"/>
          <a:stretch>
            <a:fillRect/>
          </a:stretch>
        </p:blipFill>
        <p:spPr>
          <a:xfrm>
            <a:off x="31017462" y="42951"/>
            <a:ext cx="1546410" cy="1561873"/>
          </a:xfrm>
          <a:prstGeom prst="rect">
            <a:avLst/>
          </a:prstGeom>
        </p:spPr>
      </p:pic>
      <p:sp>
        <p:nvSpPr>
          <p:cNvPr id="11" name="TextBox 10">
            <a:extLst>
              <a:ext uri="{FF2B5EF4-FFF2-40B4-BE49-F238E27FC236}">
                <a16:creationId xmlns:a16="http://schemas.microsoft.com/office/drawing/2014/main" id="{DEE86257-8F6D-E273-4CF4-AE034727A2F1}"/>
              </a:ext>
            </a:extLst>
          </p:cNvPr>
          <p:cNvSpPr txBox="1"/>
          <p:nvPr/>
        </p:nvSpPr>
        <p:spPr>
          <a:xfrm>
            <a:off x="6666624" y="-108186"/>
            <a:ext cx="17715914" cy="938719"/>
          </a:xfrm>
          <a:prstGeom prst="rect">
            <a:avLst/>
          </a:prstGeom>
          <a:noFill/>
        </p:spPr>
        <p:txBody>
          <a:bodyPr wrap="square" rtlCol="0">
            <a:spAutoFit/>
          </a:bodyPr>
          <a:lstStyle/>
          <a:p>
            <a:r>
              <a:rPr lang="en-GB" sz="5500" b="1" dirty="0">
                <a:solidFill>
                  <a:schemeClr val="bg1"/>
                </a:solidFill>
                <a:latin typeface="+mj-lt"/>
              </a:rPr>
              <a:t>MediLink: Seamless Doctor-Patient Connection and Care</a:t>
            </a:r>
          </a:p>
        </p:txBody>
      </p:sp>
      <p:sp>
        <p:nvSpPr>
          <p:cNvPr id="12" name="TextBox 11">
            <a:extLst>
              <a:ext uri="{FF2B5EF4-FFF2-40B4-BE49-F238E27FC236}">
                <a16:creationId xmlns:a16="http://schemas.microsoft.com/office/drawing/2014/main" id="{26CCF08F-7E70-AC59-A9F5-E33267A2426A}"/>
              </a:ext>
            </a:extLst>
          </p:cNvPr>
          <p:cNvSpPr txBox="1"/>
          <p:nvPr/>
        </p:nvSpPr>
        <p:spPr>
          <a:xfrm>
            <a:off x="7005203" y="605440"/>
            <a:ext cx="17978565" cy="646331"/>
          </a:xfrm>
          <a:prstGeom prst="rect">
            <a:avLst/>
          </a:prstGeom>
          <a:noFill/>
        </p:spPr>
        <p:txBody>
          <a:bodyPr wrap="square" rtlCol="0">
            <a:spAutoFit/>
          </a:bodyPr>
          <a:lstStyle/>
          <a:p>
            <a:r>
              <a:rPr lang="en-US" sz="3600" dirty="0">
                <a:solidFill>
                  <a:schemeClr val="bg1"/>
                </a:solidFill>
              </a:rPr>
              <a:t>Masum Hossain*, Tamim Zia*, Sadia Islam Noor* and  Tanha Tabassum Tusmi*</a:t>
            </a:r>
          </a:p>
        </p:txBody>
      </p:sp>
      <p:sp>
        <p:nvSpPr>
          <p:cNvPr id="13" name="TextBox 12">
            <a:extLst>
              <a:ext uri="{FF2B5EF4-FFF2-40B4-BE49-F238E27FC236}">
                <a16:creationId xmlns:a16="http://schemas.microsoft.com/office/drawing/2014/main" id="{27C767E4-20EF-6594-F168-8D69873A4A76}"/>
              </a:ext>
            </a:extLst>
          </p:cNvPr>
          <p:cNvSpPr txBox="1"/>
          <p:nvPr/>
        </p:nvSpPr>
        <p:spPr>
          <a:xfrm>
            <a:off x="7005204" y="1082087"/>
            <a:ext cx="16634102" cy="649690"/>
          </a:xfrm>
          <a:prstGeom prst="rect">
            <a:avLst/>
          </a:prstGeom>
          <a:noFill/>
        </p:spPr>
        <p:txBody>
          <a:bodyPr wrap="square" rtlCol="0">
            <a:spAutoFit/>
          </a:bodyPr>
          <a:lstStyle/>
          <a:p>
            <a:r>
              <a:rPr lang="en-US" sz="3600" dirty="0">
                <a:solidFill>
                  <a:schemeClr val="bg1"/>
                </a:solidFill>
              </a:rPr>
              <a:t>Department of Computer Science and Engineering, Green University of Bangladesh</a:t>
            </a:r>
          </a:p>
        </p:txBody>
      </p:sp>
      <p:cxnSp>
        <p:nvCxnSpPr>
          <p:cNvPr id="18" name="Horizontal Section Divider" descr="Horizontal Divider">
            <a:extLst>
              <a:ext uri="{FF2B5EF4-FFF2-40B4-BE49-F238E27FC236}">
                <a16:creationId xmlns:a16="http://schemas.microsoft.com/office/drawing/2014/main" id="{7575AF84-915E-1944-DAA3-10E0635CAD8B}"/>
              </a:ext>
            </a:extLst>
          </p:cNvPr>
          <p:cNvCxnSpPr>
            <a:cxnSpLocks/>
          </p:cNvCxnSpPr>
          <p:nvPr/>
        </p:nvCxnSpPr>
        <p:spPr bwMode="auto">
          <a:xfrm>
            <a:off x="95656" y="5947353"/>
            <a:ext cx="10535263" cy="9815"/>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9" name="Horizontal Section Divider" descr="Horizontal Divider">
            <a:extLst>
              <a:ext uri="{FF2B5EF4-FFF2-40B4-BE49-F238E27FC236}">
                <a16:creationId xmlns:a16="http://schemas.microsoft.com/office/drawing/2014/main" id="{F5E01186-9521-6F09-9275-9F1796515F28}"/>
              </a:ext>
            </a:extLst>
          </p:cNvPr>
          <p:cNvCxnSpPr>
            <a:cxnSpLocks/>
          </p:cNvCxnSpPr>
          <p:nvPr/>
        </p:nvCxnSpPr>
        <p:spPr bwMode="auto">
          <a:xfrm>
            <a:off x="10823537" y="2217618"/>
            <a:ext cx="37749" cy="38872815"/>
          </a:xfrm>
          <a:prstGeom prst="line">
            <a:avLst/>
          </a:prstGeom>
          <a:ln w="76200">
            <a:solidFill>
              <a:schemeClr val="tx1"/>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20" name="Horizontal Section Divider" descr="Horizontal Divider">
            <a:extLst>
              <a:ext uri="{FF2B5EF4-FFF2-40B4-BE49-F238E27FC236}">
                <a16:creationId xmlns:a16="http://schemas.microsoft.com/office/drawing/2014/main" id="{4A0143E4-72F7-2608-BC65-E99623AEED43}"/>
              </a:ext>
            </a:extLst>
          </p:cNvPr>
          <p:cNvCxnSpPr>
            <a:cxnSpLocks/>
          </p:cNvCxnSpPr>
          <p:nvPr/>
        </p:nvCxnSpPr>
        <p:spPr bwMode="auto">
          <a:xfrm>
            <a:off x="0" y="12407038"/>
            <a:ext cx="10667139" cy="0"/>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26" name="TextBox 25">
            <a:extLst>
              <a:ext uri="{FF2B5EF4-FFF2-40B4-BE49-F238E27FC236}">
                <a16:creationId xmlns:a16="http://schemas.microsoft.com/office/drawing/2014/main" id="{631EE0EC-71D8-E1DE-57CB-DAE985BD341B}"/>
              </a:ext>
            </a:extLst>
          </p:cNvPr>
          <p:cNvSpPr txBox="1"/>
          <p:nvPr/>
        </p:nvSpPr>
        <p:spPr>
          <a:xfrm>
            <a:off x="95656" y="2004155"/>
            <a:ext cx="10646002" cy="4154984"/>
          </a:xfrm>
          <a:prstGeom prst="rect">
            <a:avLst/>
          </a:prstGeom>
          <a:noFill/>
        </p:spPr>
        <p:txBody>
          <a:bodyPr wrap="square" rtlCol="0">
            <a:spAutoFit/>
          </a:bodyPr>
          <a:lstStyle/>
          <a:p>
            <a:pPr algn="ctr"/>
            <a:r>
              <a:rPr lang="en-GB" sz="4800" b="1" dirty="0">
                <a:solidFill>
                  <a:schemeClr val="accent1">
                    <a:lumMod val="50000"/>
                  </a:schemeClr>
                </a:solidFill>
              </a:rPr>
              <a:t>1.Abstract</a:t>
            </a:r>
          </a:p>
          <a:p>
            <a:pPr algn="just"/>
            <a:r>
              <a:rPr lang="en-GB" sz="3000" b="1" dirty="0" err="1">
                <a:solidFill>
                  <a:srgbClr val="000000"/>
                </a:solidFill>
              </a:rPr>
              <a:t>MediLink</a:t>
            </a:r>
            <a:r>
              <a:rPr lang="en-GB" sz="3000" dirty="0">
                <a:solidFill>
                  <a:srgbClr val="000000"/>
                </a:solidFill>
              </a:rPr>
              <a:t> introduces a robust system with enhancing design to streamline task execution and user interactions in health care. By addressing existing limitations, it ensures efficiency, scalability, and seamless communication between doctor(s) and patient(s), delivering an intuitive solution to enhance service delivery and social and economical benefits.</a:t>
            </a:r>
          </a:p>
          <a:p>
            <a:endParaRPr lang="en-US" sz="3600" dirty="0"/>
          </a:p>
        </p:txBody>
      </p:sp>
      <p:sp>
        <p:nvSpPr>
          <p:cNvPr id="27" name="TextBox 26">
            <a:extLst>
              <a:ext uri="{FF2B5EF4-FFF2-40B4-BE49-F238E27FC236}">
                <a16:creationId xmlns:a16="http://schemas.microsoft.com/office/drawing/2014/main" id="{F91A8ACB-25C5-C01F-E93D-01278169E47F}"/>
              </a:ext>
            </a:extLst>
          </p:cNvPr>
          <p:cNvSpPr txBox="1"/>
          <p:nvPr/>
        </p:nvSpPr>
        <p:spPr>
          <a:xfrm>
            <a:off x="0" y="5840185"/>
            <a:ext cx="10689434" cy="3600986"/>
          </a:xfrm>
          <a:prstGeom prst="rect">
            <a:avLst/>
          </a:prstGeom>
          <a:noFill/>
        </p:spPr>
        <p:txBody>
          <a:bodyPr wrap="square" rtlCol="0">
            <a:spAutoFit/>
          </a:bodyPr>
          <a:lstStyle/>
          <a:p>
            <a:pPr algn="ctr"/>
            <a:r>
              <a:rPr lang="en-GB" sz="4800" b="1" dirty="0">
                <a:solidFill>
                  <a:schemeClr val="accent1">
                    <a:lumMod val="50000"/>
                  </a:schemeClr>
                </a:solidFill>
              </a:rPr>
              <a:t>2.Introduction</a:t>
            </a:r>
          </a:p>
          <a:p>
            <a:pPr algn="just"/>
            <a:r>
              <a:rPr lang="en-GB" sz="3000" b="1" dirty="0">
                <a:solidFill>
                  <a:srgbClr val="000000"/>
                </a:solidFill>
              </a:rPr>
              <a:t>MediLink</a:t>
            </a:r>
            <a:r>
              <a:rPr lang="en-GB" sz="3000" dirty="0">
                <a:solidFill>
                  <a:srgbClr val="000000"/>
                </a:solidFill>
              </a:rPr>
              <a:t> is designed to connect doctors and patients efficiently, offering features such as appointment scheduling, audio/video consultations, prescription management, medicine ordering, and delivery tracking. The platform aims to improve the quality of healthcare services by enabling seamless communication and remote care by saving times and money with a great social impact.</a:t>
            </a:r>
            <a:endParaRPr lang="en-US" sz="3000" dirty="0">
              <a:solidFill>
                <a:srgbClr val="000000"/>
              </a:solidFill>
            </a:endParaRPr>
          </a:p>
        </p:txBody>
      </p:sp>
      <p:sp>
        <p:nvSpPr>
          <p:cNvPr id="28" name="TextBox 27">
            <a:extLst>
              <a:ext uri="{FF2B5EF4-FFF2-40B4-BE49-F238E27FC236}">
                <a16:creationId xmlns:a16="http://schemas.microsoft.com/office/drawing/2014/main" id="{A277E337-A78E-7DB1-E97B-E12495C24582}"/>
              </a:ext>
            </a:extLst>
          </p:cNvPr>
          <p:cNvSpPr txBox="1"/>
          <p:nvPr/>
        </p:nvSpPr>
        <p:spPr>
          <a:xfrm>
            <a:off x="172225" y="12596207"/>
            <a:ext cx="10004654" cy="7232749"/>
          </a:xfrm>
          <a:prstGeom prst="rect">
            <a:avLst/>
          </a:prstGeom>
          <a:noFill/>
        </p:spPr>
        <p:txBody>
          <a:bodyPr wrap="square" rtlCol="0">
            <a:spAutoFit/>
          </a:bodyPr>
          <a:lstStyle/>
          <a:p>
            <a:pPr algn="ctr"/>
            <a:r>
              <a:rPr lang="en-GB" sz="4800" b="1" dirty="0">
                <a:solidFill>
                  <a:schemeClr val="accent1">
                    <a:lumMod val="50000"/>
                  </a:schemeClr>
                </a:solidFill>
              </a:rPr>
              <a:t>4.Motivation</a:t>
            </a:r>
          </a:p>
          <a:p>
            <a:pPr algn="ctr"/>
            <a:endParaRPr lang="en-GB" sz="4800" b="1" dirty="0">
              <a:solidFill>
                <a:schemeClr val="accent1">
                  <a:lumMod val="50000"/>
                </a:schemeClr>
              </a:solidFill>
            </a:endParaRPr>
          </a:p>
          <a:p>
            <a:pPr algn="ctr"/>
            <a:endParaRPr lang="en-GB" sz="4800" b="1" dirty="0">
              <a:solidFill>
                <a:schemeClr val="accent1">
                  <a:lumMod val="50000"/>
                </a:schemeClr>
              </a:solidFill>
            </a:endParaRPr>
          </a:p>
          <a:p>
            <a:pPr algn="ctr"/>
            <a:endParaRPr lang="en-GB" sz="4800" b="1" dirty="0">
              <a:solidFill>
                <a:schemeClr val="accent1">
                  <a:lumMod val="50000"/>
                </a:schemeClr>
              </a:solidFill>
            </a:endParaRPr>
          </a:p>
          <a:p>
            <a:pPr algn="ctr"/>
            <a:endParaRPr lang="en-GB" sz="4800" b="1" dirty="0">
              <a:solidFill>
                <a:schemeClr val="accent1">
                  <a:lumMod val="50000"/>
                </a:schemeClr>
              </a:solidFill>
            </a:endParaRPr>
          </a:p>
          <a:p>
            <a:pPr marL="571500" indent="-571500">
              <a:buFont typeface="Arial" panose="020B0604020202020204" pitchFamily="34" charset="0"/>
              <a:buChar char="•"/>
            </a:pPr>
            <a:r>
              <a:rPr lang="en-GB" sz="3000" dirty="0"/>
              <a:t>To improve access to healthcare in remote areas.</a:t>
            </a:r>
          </a:p>
          <a:p>
            <a:pPr marL="571500" indent="-571500">
              <a:buFont typeface="Arial" panose="020B0604020202020204" pitchFamily="34" charset="0"/>
              <a:buChar char="•"/>
            </a:pPr>
            <a:r>
              <a:rPr lang="en-GB" sz="3000" dirty="0"/>
              <a:t>To provide a time-efficient solution for both patients and doctors.</a:t>
            </a:r>
          </a:p>
          <a:p>
            <a:pPr marL="571500" indent="-571500">
              <a:buFont typeface="Arial" panose="020B0604020202020204" pitchFamily="34" charset="0"/>
              <a:buChar char="•"/>
            </a:pPr>
            <a:r>
              <a:rPr lang="en-GB" sz="3000" dirty="0"/>
              <a:t>To streamline the process of consultations, prescriptions and medicine delivery..</a:t>
            </a:r>
          </a:p>
          <a:p>
            <a:pPr marL="571500" indent="-571500">
              <a:buFont typeface="Arial" panose="020B0604020202020204" pitchFamily="34" charset="0"/>
              <a:buChar char="•"/>
            </a:pPr>
            <a:r>
              <a:rPr lang="en-GB" sz="3000" dirty="0"/>
              <a:t>To provide new employment for doctors and riders for a great economical impact.</a:t>
            </a:r>
            <a:endParaRPr lang="en-US" sz="3000" dirty="0"/>
          </a:p>
        </p:txBody>
      </p:sp>
      <p:sp>
        <p:nvSpPr>
          <p:cNvPr id="29" name="TextBox 28">
            <a:extLst>
              <a:ext uri="{FF2B5EF4-FFF2-40B4-BE49-F238E27FC236}">
                <a16:creationId xmlns:a16="http://schemas.microsoft.com/office/drawing/2014/main" id="{90D14931-60CD-3291-A802-EF59B1ED659A}"/>
              </a:ext>
            </a:extLst>
          </p:cNvPr>
          <p:cNvSpPr txBox="1"/>
          <p:nvPr/>
        </p:nvSpPr>
        <p:spPr>
          <a:xfrm>
            <a:off x="173586" y="9454970"/>
            <a:ext cx="10689435" cy="2800767"/>
          </a:xfrm>
          <a:prstGeom prst="rect">
            <a:avLst/>
          </a:prstGeom>
          <a:noFill/>
        </p:spPr>
        <p:txBody>
          <a:bodyPr wrap="square" rtlCol="0">
            <a:spAutoFit/>
          </a:bodyPr>
          <a:lstStyle/>
          <a:p>
            <a:pPr algn="ctr"/>
            <a:r>
              <a:rPr lang="en-GB" sz="4800" b="1" dirty="0">
                <a:solidFill>
                  <a:schemeClr val="accent1">
                    <a:lumMod val="50000"/>
                  </a:schemeClr>
                </a:solidFill>
              </a:rPr>
              <a:t>3.Problem Domain</a:t>
            </a:r>
          </a:p>
          <a:p>
            <a:pPr marL="571500" indent="-571500">
              <a:buFont typeface="Arial" panose="020B0604020202020204" pitchFamily="34" charset="0"/>
              <a:buChar char="•"/>
            </a:pPr>
            <a:r>
              <a:rPr lang="en-GB" sz="3200" dirty="0">
                <a:solidFill>
                  <a:srgbClr val="000000"/>
                </a:solidFill>
              </a:rPr>
              <a:t>Limited access to healthcare.</a:t>
            </a:r>
          </a:p>
          <a:p>
            <a:pPr marL="571500" indent="-571500">
              <a:buFont typeface="Arial" panose="020B0604020202020204" pitchFamily="34" charset="0"/>
              <a:buChar char="•"/>
            </a:pPr>
            <a:r>
              <a:rPr lang="en-GB" sz="3200" dirty="0">
                <a:solidFill>
                  <a:srgbClr val="000000"/>
                </a:solidFill>
              </a:rPr>
              <a:t>Inefficiencies in managing appointments.</a:t>
            </a:r>
          </a:p>
          <a:p>
            <a:pPr marL="571500" indent="-571500">
              <a:buFont typeface="Arial" panose="020B0604020202020204" pitchFamily="34" charset="0"/>
              <a:buChar char="•"/>
            </a:pPr>
            <a:r>
              <a:rPr lang="en-GB" sz="3200" dirty="0">
                <a:solidFill>
                  <a:srgbClr val="000000"/>
                </a:solidFill>
              </a:rPr>
              <a:t>Lack of continuity in patient care.</a:t>
            </a:r>
          </a:p>
          <a:p>
            <a:pPr marL="571500" indent="-571500">
              <a:buFont typeface="Arial" panose="020B0604020202020204" pitchFamily="34" charset="0"/>
              <a:buChar char="•"/>
            </a:pPr>
            <a:r>
              <a:rPr lang="en-GB" sz="3200" dirty="0">
                <a:solidFill>
                  <a:srgbClr val="000000"/>
                </a:solidFill>
              </a:rPr>
              <a:t>Challenges in obtaining prescribed medicines</a:t>
            </a:r>
            <a:endParaRPr lang="en-GB" sz="3000" dirty="0">
              <a:solidFill>
                <a:srgbClr val="000000"/>
              </a:solidFill>
            </a:endParaRPr>
          </a:p>
        </p:txBody>
      </p:sp>
      <p:sp>
        <p:nvSpPr>
          <p:cNvPr id="30" name="TextBox 29">
            <a:extLst>
              <a:ext uri="{FF2B5EF4-FFF2-40B4-BE49-F238E27FC236}">
                <a16:creationId xmlns:a16="http://schemas.microsoft.com/office/drawing/2014/main" id="{0BF0C93B-83CE-746D-4D56-C491A56D7BDC}"/>
              </a:ext>
            </a:extLst>
          </p:cNvPr>
          <p:cNvSpPr txBox="1"/>
          <p:nvPr/>
        </p:nvSpPr>
        <p:spPr>
          <a:xfrm>
            <a:off x="250450" y="19816245"/>
            <a:ext cx="10225674" cy="4278094"/>
          </a:xfrm>
          <a:prstGeom prst="rect">
            <a:avLst/>
          </a:prstGeom>
          <a:noFill/>
        </p:spPr>
        <p:txBody>
          <a:bodyPr wrap="square" rtlCol="0">
            <a:spAutoFit/>
          </a:bodyPr>
          <a:lstStyle/>
          <a:p>
            <a:pPr algn="ctr"/>
            <a:r>
              <a:rPr lang="en-GB" sz="4800" b="1" dirty="0">
                <a:solidFill>
                  <a:schemeClr val="accent1">
                    <a:lumMod val="50000"/>
                  </a:schemeClr>
                </a:solidFill>
              </a:rPr>
              <a:t>5.Objective</a:t>
            </a:r>
          </a:p>
          <a:p>
            <a:pPr algn="ctr"/>
            <a:endParaRPr lang="en-GB" sz="4800" b="1" dirty="0">
              <a:solidFill>
                <a:schemeClr val="accent1">
                  <a:lumMod val="50000"/>
                </a:schemeClr>
              </a:solidFill>
            </a:endParaRPr>
          </a:p>
          <a:p>
            <a:pPr algn="ctr"/>
            <a:endParaRPr lang="en-GB" sz="4800" b="1" dirty="0">
              <a:solidFill>
                <a:schemeClr val="accent1">
                  <a:lumMod val="50000"/>
                </a:schemeClr>
              </a:solidFill>
            </a:endParaRPr>
          </a:p>
          <a:p>
            <a:pPr marL="571500" indent="-571500" algn="just">
              <a:buFont typeface="Arial" panose="020B0604020202020204" pitchFamily="34" charset="0"/>
              <a:buChar char="•"/>
            </a:pPr>
            <a:r>
              <a:rPr lang="en-GB" sz="3000" dirty="0">
                <a:solidFill>
                  <a:srgbClr val="000000"/>
                </a:solidFill>
              </a:rPr>
              <a:t>Develop a platform for doctor-patient interaction.</a:t>
            </a:r>
          </a:p>
          <a:p>
            <a:pPr marL="571500" indent="-571500" algn="just">
              <a:buFont typeface="Arial" panose="020B0604020202020204" pitchFamily="34" charset="0"/>
              <a:buChar char="•"/>
            </a:pPr>
            <a:r>
              <a:rPr lang="en-GB" sz="3000" dirty="0">
                <a:solidFill>
                  <a:srgbClr val="000000"/>
                </a:solidFill>
              </a:rPr>
              <a:t>Implement features like appointment booking, prescription management and medicine delivery.</a:t>
            </a:r>
          </a:p>
          <a:p>
            <a:pPr marL="571500" indent="-571500" algn="just">
              <a:buFont typeface="Arial" panose="020B0604020202020204" pitchFamily="34" charset="0"/>
              <a:buChar char="•"/>
            </a:pPr>
            <a:r>
              <a:rPr lang="en-GB" sz="3000" dirty="0">
                <a:solidFill>
                  <a:srgbClr val="000000"/>
                </a:solidFill>
              </a:rPr>
              <a:t>Integrate a rating system for doctors and riders</a:t>
            </a:r>
            <a:r>
              <a:rPr lang="en-GB" sz="3800" dirty="0">
                <a:solidFill>
                  <a:srgbClr val="000000"/>
                </a:solidFill>
              </a:rPr>
              <a:t>.</a:t>
            </a:r>
            <a:endParaRPr lang="en-US" sz="3600" dirty="0">
              <a:solidFill>
                <a:srgbClr val="000000"/>
              </a:solidFill>
            </a:endParaRPr>
          </a:p>
        </p:txBody>
      </p:sp>
      <p:graphicFrame>
        <p:nvGraphicFramePr>
          <p:cNvPr id="31" name="Table 30">
            <a:extLst>
              <a:ext uri="{FF2B5EF4-FFF2-40B4-BE49-F238E27FC236}">
                <a16:creationId xmlns:a16="http://schemas.microsoft.com/office/drawing/2014/main" id="{A881A23C-5AC1-D0D2-8AFC-2A0AAFFA880E}"/>
              </a:ext>
            </a:extLst>
          </p:cNvPr>
          <p:cNvGraphicFramePr>
            <a:graphicFrameLocks noGrp="1"/>
          </p:cNvGraphicFramePr>
          <p:nvPr>
            <p:extLst>
              <p:ext uri="{D42A27DB-BD31-4B8C-83A1-F6EECF244321}">
                <p14:modId xmlns:p14="http://schemas.microsoft.com/office/powerpoint/2010/main" val="2698028888"/>
              </p:ext>
            </p:extLst>
          </p:nvPr>
        </p:nvGraphicFramePr>
        <p:xfrm>
          <a:off x="132741" y="34976370"/>
          <a:ext cx="10533532" cy="5844656"/>
        </p:xfrm>
        <a:graphic>
          <a:graphicData uri="http://schemas.openxmlformats.org/drawingml/2006/table">
            <a:tbl>
              <a:tblPr firstRow="1" bandRow="1">
                <a:tableStyleId>{5C22544A-7EE6-4342-B048-85BDC9FD1C3A}</a:tableStyleId>
              </a:tblPr>
              <a:tblGrid>
                <a:gridCol w="3247611">
                  <a:extLst>
                    <a:ext uri="{9D8B030D-6E8A-4147-A177-3AD203B41FA5}">
                      <a16:colId xmlns:a16="http://schemas.microsoft.com/office/drawing/2014/main" val="2941143210"/>
                    </a:ext>
                  </a:extLst>
                </a:gridCol>
                <a:gridCol w="1954092">
                  <a:extLst>
                    <a:ext uri="{9D8B030D-6E8A-4147-A177-3AD203B41FA5}">
                      <a16:colId xmlns:a16="http://schemas.microsoft.com/office/drawing/2014/main" val="1378223522"/>
                    </a:ext>
                  </a:extLst>
                </a:gridCol>
                <a:gridCol w="1907176">
                  <a:extLst>
                    <a:ext uri="{9D8B030D-6E8A-4147-A177-3AD203B41FA5}">
                      <a16:colId xmlns:a16="http://schemas.microsoft.com/office/drawing/2014/main" val="2181858648"/>
                    </a:ext>
                  </a:extLst>
                </a:gridCol>
                <a:gridCol w="1976747">
                  <a:extLst>
                    <a:ext uri="{9D8B030D-6E8A-4147-A177-3AD203B41FA5}">
                      <a16:colId xmlns:a16="http://schemas.microsoft.com/office/drawing/2014/main" val="2463911471"/>
                    </a:ext>
                  </a:extLst>
                </a:gridCol>
                <a:gridCol w="1447906">
                  <a:extLst>
                    <a:ext uri="{9D8B030D-6E8A-4147-A177-3AD203B41FA5}">
                      <a16:colId xmlns:a16="http://schemas.microsoft.com/office/drawing/2014/main" val="1676508054"/>
                    </a:ext>
                  </a:extLst>
                </a:gridCol>
              </a:tblGrid>
              <a:tr h="1306452">
                <a:tc>
                  <a:txBody>
                    <a:bodyPr/>
                    <a:lstStyle/>
                    <a:p>
                      <a:r>
                        <a:rPr lang="en-GB" sz="3500" dirty="0"/>
                        <a:t>Functionalities</a:t>
                      </a:r>
                      <a:endParaRPr lang="en-US" sz="3500" dirty="0"/>
                    </a:p>
                  </a:txBody>
                  <a:tcPr/>
                </a:tc>
                <a:tc>
                  <a:txBody>
                    <a:bodyPr/>
                    <a:lstStyle/>
                    <a:p>
                      <a:pPr algn="ctr"/>
                      <a:r>
                        <a:rPr lang="en-GB" sz="3500" dirty="0" err="1"/>
                        <a:t>DocTime</a:t>
                      </a:r>
                      <a:endParaRPr lang="en-US" sz="3500" dirty="0"/>
                    </a:p>
                  </a:txBody>
                  <a:tcPr/>
                </a:tc>
                <a:tc>
                  <a:txBody>
                    <a:bodyPr/>
                    <a:lstStyle/>
                    <a:p>
                      <a:pPr algn="ctr"/>
                      <a:r>
                        <a:rPr lang="en-GB" sz="3500" dirty="0"/>
                        <a:t>Doctor </a:t>
                      </a:r>
                      <a:r>
                        <a:rPr lang="en-GB" sz="3500" dirty="0" err="1"/>
                        <a:t>Dekhao</a:t>
                      </a:r>
                      <a:endParaRPr lang="en-US" sz="3500" dirty="0"/>
                    </a:p>
                  </a:txBody>
                  <a:tcPr/>
                </a:tc>
                <a:tc>
                  <a:txBody>
                    <a:bodyPr/>
                    <a:lstStyle/>
                    <a:p>
                      <a:pPr algn="ctr"/>
                      <a:r>
                        <a:rPr lang="en-GB" sz="3500" dirty="0" err="1"/>
                        <a:t>Zocdoc</a:t>
                      </a:r>
                      <a:endParaRPr lang="en-US" sz="3500" dirty="0"/>
                    </a:p>
                  </a:txBody>
                  <a:tcPr/>
                </a:tc>
                <a:tc>
                  <a:txBody>
                    <a:bodyPr/>
                    <a:lstStyle/>
                    <a:p>
                      <a:pPr algn="ctr"/>
                      <a:r>
                        <a:rPr lang="en-GB" sz="3500" dirty="0" err="1"/>
                        <a:t>Practo</a:t>
                      </a:r>
                      <a:endParaRPr lang="en-US" sz="3500" dirty="0"/>
                    </a:p>
                  </a:txBody>
                  <a:tcPr/>
                </a:tc>
                <a:extLst>
                  <a:ext uri="{0D108BD9-81ED-4DB2-BD59-A6C34878D82A}">
                    <a16:rowId xmlns:a16="http://schemas.microsoft.com/office/drawing/2014/main" val="3847238833"/>
                  </a:ext>
                </a:extLst>
              </a:tr>
              <a:tr h="1134551">
                <a:tc>
                  <a:txBody>
                    <a:bodyPr/>
                    <a:lstStyle/>
                    <a:p>
                      <a:r>
                        <a:rPr lang="en-GB" sz="3000" dirty="0">
                          <a:solidFill>
                            <a:srgbClr val="000000"/>
                          </a:solidFill>
                        </a:rPr>
                        <a:t>Secure Video Consultations</a:t>
                      </a:r>
                      <a:endParaRPr lang="en-US" sz="3000" dirty="0">
                        <a:solidFill>
                          <a:srgbClr val="000000"/>
                        </a:solidFill>
                      </a:endParaRPr>
                    </a:p>
                  </a:txBody>
                  <a:tcPr/>
                </a:tc>
                <a:tc>
                  <a:txBody>
                    <a:bodyPr/>
                    <a:lstStyle/>
                    <a:p>
                      <a:endParaRPr lang="en-US" sz="6000" dirty="0"/>
                    </a:p>
                  </a:txBody>
                  <a:tcPr/>
                </a:tc>
                <a:tc>
                  <a:txBody>
                    <a:bodyPr/>
                    <a:lstStyle/>
                    <a:p>
                      <a:endParaRPr lang="en-US" sz="6000" dirty="0"/>
                    </a:p>
                  </a:txBody>
                  <a:tcPr/>
                </a:tc>
                <a:tc>
                  <a:txBody>
                    <a:bodyPr/>
                    <a:lstStyle/>
                    <a:p>
                      <a:endParaRPr lang="en-US" sz="6000" dirty="0"/>
                    </a:p>
                  </a:txBody>
                  <a:tcPr/>
                </a:tc>
                <a:tc>
                  <a:txBody>
                    <a:bodyPr/>
                    <a:lstStyle/>
                    <a:p>
                      <a:endParaRPr lang="en-US" sz="6000"/>
                    </a:p>
                  </a:txBody>
                  <a:tcPr/>
                </a:tc>
                <a:extLst>
                  <a:ext uri="{0D108BD9-81ED-4DB2-BD59-A6C34878D82A}">
                    <a16:rowId xmlns:a16="http://schemas.microsoft.com/office/drawing/2014/main" val="124894169"/>
                  </a:ext>
                </a:extLst>
              </a:tr>
              <a:tr h="1134551">
                <a:tc>
                  <a:txBody>
                    <a:bodyPr/>
                    <a:lstStyle/>
                    <a:p>
                      <a:r>
                        <a:rPr lang="en-GB" sz="3000" dirty="0">
                          <a:solidFill>
                            <a:srgbClr val="000000"/>
                          </a:solidFill>
                        </a:rPr>
                        <a:t>Appointment Scheduling</a:t>
                      </a:r>
                      <a:endParaRPr lang="en-US" sz="3000" dirty="0">
                        <a:solidFill>
                          <a:srgbClr val="000000"/>
                        </a:solidFill>
                      </a:endParaRPr>
                    </a:p>
                  </a:txBody>
                  <a:tcPr/>
                </a:tc>
                <a:tc>
                  <a:txBody>
                    <a:bodyPr/>
                    <a:lstStyle/>
                    <a:p>
                      <a:endParaRPr lang="en-US" sz="6000" dirty="0"/>
                    </a:p>
                  </a:txBody>
                  <a:tcPr/>
                </a:tc>
                <a:tc>
                  <a:txBody>
                    <a:bodyPr/>
                    <a:lstStyle/>
                    <a:p>
                      <a:endParaRPr lang="en-US" sz="6000" dirty="0"/>
                    </a:p>
                  </a:txBody>
                  <a:tcPr/>
                </a:tc>
                <a:tc>
                  <a:txBody>
                    <a:bodyPr/>
                    <a:lstStyle/>
                    <a:p>
                      <a:endParaRPr lang="en-US" sz="6000" dirty="0"/>
                    </a:p>
                  </a:txBody>
                  <a:tcPr/>
                </a:tc>
                <a:tc>
                  <a:txBody>
                    <a:bodyPr/>
                    <a:lstStyle/>
                    <a:p>
                      <a:endParaRPr lang="en-US" sz="6000" dirty="0"/>
                    </a:p>
                  </a:txBody>
                  <a:tcPr/>
                </a:tc>
                <a:extLst>
                  <a:ext uri="{0D108BD9-81ED-4DB2-BD59-A6C34878D82A}">
                    <a16:rowId xmlns:a16="http://schemas.microsoft.com/office/drawing/2014/main" val="842916147"/>
                  </a:ext>
                </a:extLst>
              </a:tr>
              <a:tr h="1134551">
                <a:tc>
                  <a:txBody>
                    <a:bodyPr/>
                    <a:lstStyle/>
                    <a:p>
                      <a:r>
                        <a:rPr lang="en-GB" sz="3000" dirty="0">
                          <a:solidFill>
                            <a:srgbClr val="000000"/>
                          </a:solidFill>
                        </a:rPr>
                        <a:t>Medicine Info and Blogs</a:t>
                      </a:r>
                      <a:endParaRPr lang="en-US" sz="3000" dirty="0">
                        <a:solidFill>
                          <a:srgbClr val="000000"/>
                        </a:solidFill>
                      </a:endParaRPr>
                    </a:p>
                  </a:txBody>
                  <a:tcPr/>
                </a:tc>
                <a:tc>
                  <a:txBody>
                    <a:bodyPr/>
                    <a:lstStyle/>
                    <a:p>
                      <a:endParaRPr lang="en-US" sz="6000" dirty="0"/>
                    </a:p>
                  </a:txBody>
                  <a:tcPr/>
                </a:tc>
                <a:tc>
                  <a:txBody>
                    <a:bodyPr/>
                    <a:lstStyle/>
                    <a:p>
                      <a:endParaRPr lang="en-US" sz="6000"/>
                    </a:p>
                  </a:txBody>
                  <a:tcPr/>
                </a:tc>
                <a:tc>
                  <a:txBody>
                    <a:bodyPr/>
                    <a:lstStyle/>
                    <a:p>
                      <a:endParaRPr lang="en-US" sz="6000" dirty="0"/>
                    </a:p>
                  </a:txBody>
                  <a:tcPr/>
                </a:tc>
                <a:tc>
                  <a:txBody>
                    <a:bodyPr/>
                    <a:lstStyle/>
                    <a:p>
                      <a:endParaRPr lang="en-US" sz="6000" dirty="0"/>
                    </a:p>
                  </a:txBody>
                  <a:tcPr/>
                </a:tc>
                <a:extLst>
                  <a:ext uri="{0D108BD9-81ED-4DB2-BD59-A6C34878D82A}">
                    <a16:rowId xmlns:a16="http://schemas.microsoft.com/office/drawing/2014/main" val="3757010660"/>
                  </a:ext>
                </a:extLst>
              </a:tr>
              <a:tr h="1134551">
                <a:tc>
                  <a:txBody>
                    <a:bodyPr/>
                    <a:lstStyle/>
                    <a:p>
                      <a:r>
                        <a:rPr lang="en-GB" sz="3000" dirty="0">
                          <a:solidFill>
                            <a:srgbClr val="000000"/>
                          </a:solidFill>
                        </a:rPr>
                        <a:t>Delivery and Rider Tracking</a:t>
                      </a:r>
                      <a:endParaRPr lang="en-US" sz="3000" dirty="0">
                        <a:solidFill>
                          <a:srgbClr val="000000"/>
                        </a:solidFill>
                      </a:endParaRPr>
                    </a:p>
                  </a:txBody>
                  <a:tcPr/>
                </a:tc>
                <a:tc>
                  <a:txBody>
                    <a:bodyPr/>
                    <a:lstStyle/>
                    <a:p>
                      <a:endParaRPr lang="en-US" sz="6000" dirty="0"/>
                    </a:p>
                  </a:txBody>
                  <a:tcPr/>
                </a:tc>
                <a:tc>
                  <a:txBody>
                    <a:bodyPr/>
                    <a:lstStyle/>
                    <a:p>
                      <a:endParaRPr lang="en-US" sz="6000" dirty="0"/>
                    </a:p>
                  </a:txBody>
                  <a:tcPr/>
                </a:tc>
                <a:tc>
                  <a:txBody>
                    <a:bodyPr/>
                    <a:lstStyle/>
                    <a:p>
                      <a:endParaRPr lang="en-US" sz="6000"/>
                    </a:p>
                  </a:txBody>
                  <a:tcPr/>
                </a:tc>
                <a:tc>
                  <a:txBody>
                    <a:bodyPr/>
                    <a:lstStyle/>
                    <a:p>
                      <a:endParaRPr lang="en-US" sz="6000" dirty="0"/>
                    </a:p>
                  </a:txBody>
                  <a:tcPr/>
                </a:tc>
                <a:extLst>
                  <a:ext uri="{0D108BD9-81ED-4DB2-BD59-A6C34878D82A}">
                    <a16:rowId xmlns:a16="http://schemas.microsoft.com/office/drawing/2014/main" val="2881979322"/>
                  </a:ext>
                </a:extLst>
              </a:tr>
            </a:tbl>
          </a:graphicData>
        </a:graphic>
      </p:graphicFrame>
      <p:pic>
        <p:nvPicPr>
          <p:cNvPr id="32" name="Picture 31">
            <a:extLst>
              <a:ext uri="{FF2B5EF4-FFF2-40B4-BE49-F238E27FC236}">
                <a16:creationId xmlns:a16="http://schemas.microsoft.com/office/drawing/2014/main" id="{3EF7D3BE-1C2C-F4EB-4687-810208732E74}"/>
              </a:ext>
            </a:extLst>
          </p:cNvPr>
          <p:cNvPicPr>
            <a:picLocks noChangeAspect="1"/>
          </p:cNvPicPr>
          <p:nvPr/>
        </p:nvPicPr>
        <p:blipFill>
          <a:blip r:embed="rId6"/>
          <a:stretch>
            <a:fillRect/>
          </a:stretch>
        </p:blipFill>
        <p:spPr>
          <a:xfrm>
            <a:off x="3833800" y="37371386"/>
            <a:ext cx="1148584" cy="1060231"/>
          </a:xfrm>
          <a:prstGeom prst="rect">
            <a:avLst/>
          </a:prstGeom>
        </p:spPr>
      </p:pic>
      <p:pic>
        <p:nvPicPr>
          <p:cNvPr id="33" name="Picture 32">
            <a:extLst>
              <a:ext uri="{FF2B5EF4-FFF2-40B4-BE49-F238E27FC236}">
                <a16:creationId xmlns:a16="http://schemas.microsoft.com/office/drawing/2014/main" id="{37705245-0453-B347-0214-D6F1C68B60A7}"/>
              </a:ext>
            </a:extLst>
          </p:cNvPr>
          <p:cNvPicPr>
            <a:picLocks noChangeAspect="1"/>
          </p:cNvPicPr>
          <p:nvPr/>
        </p:nvPicPr>
        <p:blipFill>
          <a:blip r:embed="rId7"/>
          <a:stretch>
            <a:fillRect/>
          </a:stretch>
        </p:blipFill>
        <p:spPr>
          <a:xfrm>
            <a:off x="7644020" y="36258827"/>
            <a:ext cx="998849" cy="919993"/>
          </a:xfrm>
          <a:prstGeom prst="rect">
            <a:avLst/>
          </a:prstGeom>
        </p:spPr>
      </p:pic>
      <p:sp>
        <p:nvSpPr>
          <p:cNvPr id="34" name="TextBox 33">
            <a:extLst>
              <a:ext uri="{FF2B5EF4-FFF2-40B4-BE49-F238E27FC236}">
                <a16:creationId xmlns:a16="http://schemas.microsoft.com/office/drawing/2014/main" id="{414713B4-3A01-618B-127F-323ABC87A8C9}"/>
              </a:ext>
            </a:extLst>
          </p:cNvPr>
          <p:cNvSpPr txBox="1"/>
          <p:nvPr/>
        </p:nvSpPr>
        <p:spPr>
          <a:xfrm>
            <a:off x="2810359" y="24407660"/>
            <a:ext cx="6436400" cy="845107"/>
          </a:xfrm>
          <a:prstGeom prst="rect">
            <a:avLst/>
          </a:prstGeom>
          <a:noFill/>
        </p:spPr>
        <p:txBody>
          <a:bodyPr wrap="square" rtlCol="0">
            <a:spAutoFit/>
          </a:bodyPr>
          <a:lstStyle/>
          <a:p>
            <a:r>
              <a:rPr lang="en-GB" sz="4800" b="1" dirty="0">
                <a:solidFill>
                  <a:schemeClr val="tx2">
                    <a:lumMod val="50000"/>
                  </a:schemeClr>
                </a:solidFill>
              </a:rPr>
              <a:t>6.Literature Review</a:t>
            </a:r>
            <a:endParaRPr lang="en-US" sz="4800" b="1" dirty="0">
              <a:solidFill>
                <a:schemeClr val="tx2">
                  <a:lumMod val="50000"/>
                </a:schemeClr>
              </a:solidFill>
            </a:endParaRPr>
          </a:p>
        </p:txBody>
      </p:sp>
      <p:pic>
        <p:nvPicPr>
          <p:cNvPr id="35" name="Picture 34">
            <a:extLst>
              <a:ext uri="{FF2B5EF4-FFF2-40B4-BE49-F238E27FC236}">
                <a16:creationId xmlns:a16="http://schemas.microsoft.com/office/drawing/2014/main" id="{4EE40A1B-24B0-0DBD-C4AA-D4AF0A535C2B}"/>
              </a:ext>
            </a:extLst>
          </p:cNvPr>
          <p:cNvPicPr>
            <a:picLocks noChangeAspect="1"/>
          </p:cNvPicPr>
          <p:nvPr/>
        </p:nvPicPr>
        <p:blipFill>
          <a:blip r:embed="rId6"/>
          <a:stretch>
            <a:fillRect/>
          </a:stretch>
        </p:blipFill>
        <p:spPr>
          <a:xfrm>
            <a:off x="5878256" y="36246096"/>
            <a:ext cx="1077529" cy="994642"/>
          </a:xfrm>
          <a:prstGeom prst="rect">
            <a:avLst/>
          </a:prstGeom>
        </p:spPr>
      </p:pic>
      <p:pic>
        <p:nvPicPr>
          <p:cNvPr id="37" name="Picture 36">
            <a:extLst>
              <a:ext uri="{FF2B5EF4-FFF2-40B4-BE49-F238E27FC236}">
                <a16:creationId xmlns:a16="http://schemas.microsoft.com/office/drawing/2014/main" id="{941CE72D-B813-8C0A-42C6-21BCD027347B}"/>
              </a:ext>
            </a:extLst>
          </p:cNvPr>
          <p:cNvPicPr>
            <a:picLocks noChangeAspect="1"/>
          </p:cNvPicPr>
          <p:nvPr/>
        </p:nvPicPr>
        <p:blipFill>
          <a:blip r:embed="rId7"/>
          <a:stretch>
            <a:fillRect/>
          </a:stretch>
        </p:blipFill>
        <p:spPr>
          <a:xfrm>
            <a:off x="3852001" y="36178435"/>
            <a:ext cx="1190589" cy="1096596"/>
          </a:xfrm>
          <a:prstGeom prst="rect">
            <a:avLst/>
          </a:prstGeom>
        </p:spPr>
      </p:pic>
      <p:pic>
        <p:nvPicPr>
          <p:cNvPr id="39" name="Picture 38">
            <a:extLst>
              <a:ext uri="{FF2B5EF4-FFF2-40B4-BE49-F238E27FC236}">
                <a16:creationId xmlns:a16="http://schemas.microsoft.com/office/drawing/2014/main" id="{356B5420-8903-18B6-16AA-77747579DE52}"/>
              </a:ext>
            </a:extLst>
          </p:cNvPr>
          <p:cNvPicPr>
            <a:picLocks noChangeAspect="1"/>
          </p:cNvPicPr>
          <p:nvPr/>
        </p:nvPicPr>
        <p:blipFill>
          <a:blip r:embed="rId6"/>
          <a:stretch>
            <a:fillRect/>
          </a:stretch>
        </p:blipFill>
        <p:spPr>
          <a:xfrm>
            <a:off x="7585663" y="37449654"/>
            <a:ext cx="1144526" cy="1056485"/>
          </a:xfrm>
          <a:prstGeom prst="rect">
            <a:avLst/>
          </a:prstGeom>
        </p:spPr>
      </p:pic>
      <p:pic>
        <p:nvPicPr>
          <p:cNvPr id="42" name="Picture 41">
            <a:extLst>
              <a:ext uri="{FF2B5EF4-FFF2-40B4-BE49-F238E27FC236}">
                <a16:creationId xmlns:a16="http://schemas.microsoft.com/office/drawing/2014/main" id="{CB40DB59-E1D7-37E5-E9D6-FD5945FF467C}"/>
              </a:ext>
            </a:extLst>
          </p:cNvPr>
          <p:cNvPicPr>
            <a:picLocks noChangeAspect="1"/>
          </p:cNvPicPr>
          <p:nvPr/>
        </p:nvPicPr>
        <p:blipFill>
          <a:blip r:embed="rId7"/>
          <a:stretch>
            <a:fillRect/>
          </a:stretch>
        </p:blipFill>
        <p:spPr>
          <a:xfrm>
            <a:off x="3892103" y="38624327"/>
            <a:ext cx="1079897" cy="994642"/>
          </a:xfrm>
          <a:prstGeom prst="rect">
            <a:avLst/>
          </a:prstGeom>
        </p:spPr>
      </p:pic>
      <p:pic>
        <p:nvPicPr>
          <p:cNvPr id="44" name="Picture 43">
            <a:extLst>
              <a:ext uri="{FF2B5EF4-FFF2-40B4-BE49-F238E27FC236}">
                <a16:creationId xmlns:a16="http://schemas.microsoft.com/office/drawing/2014/main" id="{D868D9AF-A635-D4E1-8C3D-97AA931BF3AA}"/>
              </a:ext>
            </a:extLst>
          </p:cNvPr>
          <p:cNvPicPr>
            <a:picLocks noChangeAspect="1"/>
          </p:cNvPicPr>
          <p:nvPr/>
        </p:nvPicPr>
        <p:blipFill>
          <a:blip r:embed="rId7"/>
          <a:stretch>
            <a:fillRect/>
          </a:stretch>
        </p:blipFill>
        <p:spPr>
          <a:xfrm>
            <a:off x="7749391" y="38592598"/>
            <a:ext cx="1068183" cy="983853"/>
          </a:xfrm>
          <a:prstGeom prst="rect">
            <a:avLst/>
          </a:prstGeom>
        </p:spPr>
      </p:pic>
      <p:pic>
        <p:nvPicPr>
          <p:cNvPr id="46" name="Picture 45">
            <a:extLst>
              <a:ext uri="{FF2B5EF4-FFF2-40B4-BE49-F238E27FC236}">
                <a16:creationId xmlns:a16="http://schemas.microsoft.com/office/drawing/2014/main" id="{65E78668-99C6-01A2-3376-F52823BBFDBA}"/>
              </a:ext>
            </a:extLst>
          </p:cNvPr>
          <p:cNvPicPr>
            <a:picLocks noChangeAspect="1"/>
          </p:cNvPicPr>
          <p:nvPr/>
        </p:nvPicPr>
        <p:blipFill>
          <a:blip r:embed="rId7"/>
          <a:stretch>
            <a:fillRect/>
          </a:stretch>
        </p:blipFill>
        <p:spPr>
          <a:xfrm>
            <a:off x="3931139" y="39744589"/>
            <a:ext cx="1032315" cy="950817"/>
          </a:xfrm>
          <a:prstGeom prst="rect">
            <a:avLst/>
          </a:prstGeom>
        </p:spPr>
      </p:pic>
      <p:pic>
        <p:nvPicPr>
          <p:cNvPr id="47" name="Picture 46">
            <a:extLst>
              <a:ext uri="{FF2B5EF4-FFF2-40B4-BE49-F238E27FC236}">
                <a16:creationId xmlns:a16="http://schemas.microsoft.com/office/drawing/2014/main" id="{33C82AF0-ADE4-3BAC-08BC-C70E50E8B83F}"/>
              </a:ext>
            </a:extLst>
          </p:cNvPr>
          <p:cNvPicPr>
            <a:picLocks noChangeAspect="1"/>
          </p:cNvPicPr>
          <p:nvPr/>
        </p:nvPicPr>
        <p:blipFill>
          <a:blip r:embed="rId7"/>
          <a:stretch>
            <a:fillRect/>
          </a:stretch>
        </p:blipFill>
        <p:spPr>
          <a:xfrm>
            <a:off x="7747981" y="39499141"/>
            <a:ext cx="1085835" cy="1196265"/>
          </a:xfrm>
          <a:prstGeom prst="rect">
            <a:avLst/>
          </a:prstGeom>
        </p:spPr>
      </p:pic>
      <p:pic>
        <p:nvPicPr>
          <p:cNvPr id="49" name="Graphic 48">
            <a:extLst>
              <a:ext uri="{FF2B5EF4-FFF2-40B4-BE49-F238E27FC236}">
                <a16:creationId xmlns:a16="http://schemas.microsoft.com/office/drawing/2014/main" id="{AA031B1C-4F2D-60E0-A720-1981F9349A31}"/>
              </a:ext>
            </a:extLst>
          </p:cNvPr>
          <p:cNvPicPr>
            <a:picLocks noChangeAspect="1"/>
          </p:cNvPicPr>
          <p:nvPr/>
        </p:nvPicPr>
        <p:blipFill rotWithShape="1">
          <a:blip r:embed="rId8">
            <a:extLst>
              <a:ext uri="{96DAC541-7B7A-43D3-8B79-37D633B846F1}">
                <asvg:svgBlip xmlns:asvg="http://schemas.microsoft.com/office/drawing/2016/SVG/main" r:embed="rId9"/>
              </a:ext>
            </a:extLst>
          </a:blip>
          <a:srcRect t="10567"/>
          <a:stretch/>
        </p:blipFill>
        <p:spPr>
          <a:xfrm>
            <a:off x="18223514" y="35781688"/>
            <a:ext cx="5953336" cy="5338805"/>
          </a:xfrm>
          <a:prstGeom prst="rect">
            <a:avLst/>
          </a:prstGeom>
        </p:spPr>
      </p:pic>
      <p:pic>
        <p:nvPicPr>
          <p:cNvPr id="50" name="Picture 49">
            <a:extLst>
              <a:ext uri="{FF2B5EF4-FFF2-40B4-BE49-F238E27FC236}">
                <a16:creationId xmlns:a16="http://schemas.microsoft.com/office/drawing/2014/main" id="{AC51A4B1-45D6-15C7-19D4-9A6868CD6A82}"/>
              </a:ext>
            </a:extLst>
          </p:cNvPr>
          <p:cNvPicPr>
            <a:picLocks noChangeAspect="1"/>
          </p:cNvPicPr>
          <p:nvPr/>
        </p:nvPicPr>
        <p:blipFill>
          <a:blip r:embed="rId10"/>
          <a:stretch>
            <a:fillRect/>
          </a:stretch>
        </p:blipFill>
        <p:spPr>
          <a:xfrm>
            <a:off x="11418850" y="36258827"/>
            <a:ext cx="6320783" cy="4855621"/>
          </a:xfrm>
          <a:prstGeom prst="rect">
            <a:avLst/>
          </a:prstGeom>
          <a:ln w="38100">
            <a:solidFill>
              <a:schemeClr val="tx1"/>
            </a:solidFill>
          </a:ln>
        </p:spPr>
      </p:pic>
      <p:pic>
        <p:nvPicPr>
          <p:cNvPr id="51" name="Graphic 50">
            <a:extLst>
              <a:ext uri="{FF2B5EF4-FFF2-40B4-BE49-F238E27FC236}">
                <a16:creationId xmlns:a16="http://schemas.microsoft.com/office/drawing/2014/main" id="{08B1E5B0-1FCD-E461-A187-59D37E9A98A1}"/>
              </a:ext>
            </a:extLst>
          </p:cNvPr>
          <p:cNvPicPr>
            <a:picLocks noChangeAspect="1"/>
          </p:cNvPicPr>
          <p:nvPr/>
        </p:nvPicPr>
        <p:blipFill>
          <a:blip r:embed="rId11">
            <a:extLst>
              <a:ext uri="{96DAC541-7B7A-43D3-8B79-37D633B846F1}">
                <asvg:svgBlip xmlns:asvg="http://schemas.microsoft.com/office/drawing/2016/SVG/main" r:embed="rId12"/>
              </a:ext>
            </a:extLst>
          </a:blip>
          <a:stretch>
            <a:fillRect/>
          </a:stretch>
        </p:blipFill>
        <p:spPr>
          <a:xfrm>
            <a:off x="24562683" y="2591416"/>
            <a:ext cx="8236237" cy="5674039"/>
          </a:xfrm>
          <a:prstGeom prst="rect">
            <a:avLst/>
          </a:prstGeom>
        </p:spPr>
      </p:pic>
      <p:sp>
        <p:nvSpPr>
          <p:cNvPr id="53" name="TextBox 52">
            <a:extLst>
              <a:ext uri="{FF2B5EF4-FFF2-40B4-BE49-F238E27FC236}">
                <a16:creationId xmlns:a16="http://schemas.microsoft.com/office/drawing/2014/main" id="{6A911C35-B2F1-9806-79F4-657878F3D29E}"/>
              </a:ext>
            </a:extLst>
          </p:cNvPr>
          <p:cNvSpPr txBox="1"/>
          <p:nvPr/>
        </p:nvSpPr>
        <p:spPr>
          <a:xfrm>
            <a:off x="24597422" y="25977041"/>
            <a:ext cx="8060691" cy="5632311"/>
          </a:xfrm>
          <a:prstGeom prst="rect">
            <a:avLst/>
          </a:prstGeom>
          <a:noFill/>
        </p:spPr>
        <p:txBody>
          <a:bodyPr wrap="square" rtlCol="0">
            <a:spAutoFit/>
          </a:bodyPr>
          <a:lstStyle/>
          <a:p>
            <a:pPr marL="571500" indent="-571500">
              <a:buFont typeface="Arial" panose="020B0604020202020204" pitchFamily="34" charset="0"/>
              <a:buChar char="•"/>
            </a:pPr>
            <a:endParaRPr lang="en-GB" sz="3000" dirty="0">
              <a:solidFill>
                <a:srgbClr val="000000"/>
              </a:solidFill>
            </a:endParaRPr>
          </a:p>
          <a:p>
            <a:pPr marL="571500" indent="-571500" algn="just">
              <a:buFont typeface="Arial" panose="020B0604020202020204" pitchFamily="34" charset="0"/>
              <a:buChar char="•"/>
            </a:pPr>
            <a:r>
              <a:rPr lang="en-GB" sz="3000" dirty="0">
                <a:solidFill>
                  <a:srgbClr val="000000"/>
                </a:solidFill>
              </a:rPr>
              <a:t>Provides accessible healthcare to remote areas.[1]</a:t>
            </a:r>
          </a:p>
          <a:p>
            <a:pPr marL="571500" indent="-571500" algn="just">
              <a:buFont typeface="Arial" panose="020B0604020202020204" pitchFamily="34" charset="0"/>
              <a:buChar char="•"/>
            </a:pPr>
            <a:r>
              <a:rPr lang="en-GB" sz="3000" dirty="0">
                <a:solidFill>
                  <a:srgbClr val="000000"/>
                </a:solidFill>
              </a:rPr>
              <a:t>Reduces waiting times and administrative inefficiencies.</a:t>
            </a:r>
          </a:p>
          <a:p>
            <a:pPr marL="571500" indent="-571500" algn="just">
              <a:buFont typeface="Arial" panose="020B0604020202020204" pitchFamily="34" charset="0"/>
              <a:buChar char="•"/>
            </a:pPr>
            <a:r>
              <a:rPr lang="en-GB" sz="3000" dirty="0">
                <a:solidFill>
                  <a:srgbClr val="000000"/>
                </a:solidFill>
              </a:rPr>
              <a:t>Empowers patients to manage their health records digitally enhances trust in telemedicine.[2]</a:t>
            </a:r>
          </a:p>
          <a:p>
            <a:pPr marL="571500" indent="-571500" algn="just">
              <a:buFont typeface="Arial" panose="020B0604020202020204" pitchFamily="34" charset="0"/>
              <a:buChar char="•"/>
            </a:pPr>
            <a:r>
              <a:rPr lang="en-GB" sz="3000" dirty="0">
                <a:solidFill>
                  <a:srgbClr val="000000"/>
                </a:solidFill>
              </a:rPr>
              <a:t>Reduces environmental impact through digital solutions.</a:t>
            </a:r>
          </a:p>
          <a:p>
            <a:pPr marL="571500" indent="-571500" algn="just">
              <a:buFont typeface="Arial" panose="020B0604020202020204" pitchFamily="34" charset="0"/>
              <a:buChar char="•"/>
            </a:pPr>
            <a:r>
              <a:rPr lang="en-GB" sz="3000" dirty="0">
                <a:solidFill>
                  <a:srgbClr val="000000"/>
                </a:solidFill>
              </a:rPr>
              <a:t>Provides the new employment with social benefits.[3]</a:t>
            </a:r>
            <a:endParaRPr lang="en-US" sz="3000" dirty="0"/>
          </a:p>
        </p:txBody>
      </p:sp>
      <p:sp>
        <p:nvSpPr>
          <p:cNvPr id="54" name="TextBox 53">
            <a:extLst>
              <a:ext uri="{FF2B5EF4-FFF2-40B4-BE49-F238E27FC236}">
                <a16:creationId xmlns:a16="http://schemas.microsoft.com/office/drawing/2014/main" id="{D1E7BA66-102E-011D-7DD3-122C1F6D1846}"/>
              </a:ext>
            </a:extLst>
          </p:cNvPr>
          <p:cNvSpPr txBox="1"/>
          <p:nvPr/>
        </p:nvSpPr>
        <p:spPr>
          <a:xfrm>
            <a:off x="24660731" y="31877053"/>
            <a:ext cx="7829806" cy="4708981"/>
          </a:xfrm>
          <a:prstGeom prst="rect">
            <a:avLst/>
          </a:prstGeom>
          <a:noFill/>
        </p:spPr>
        <p:txBody>
          <a:bodyPr wrap="square" rtlCol="0">
            <a:spAutoFit/>
          </a:bodyPr>
          <a:lstStyle/>
          <a:p>
            <a:endParaRPr lang="en-GB" sz="3000" b="1" dirty="0">
              <a:solidFill>
                <a:schemeClr val="accent1">
                  <a:lumMod val="50000"/>
                </a:schemeClr>
              </a:solidFill>
            </a:endParaRPr>
          </a:p>
          <a:p>
            <a:pPr algn="just"/>
            <a:r>
              <a:rPr lang="en-GB" sz="3000" dirty="0">
                <a:solidFill>
                  <a:srgbClr val="000000"/>
                </a:solidFill>
              </a:rPr>
              <a:t>The project bridges the gap between doctors and patients, offering seamless appointment scheduling, online consultations[2], and efficient prescription management. By integrating real-world functionalities like medicine delivery and user-friendly interfaces, it enhances accessibility and convenience, ensuring better healthcare experiences for patients while optimizing</a:t>
            </a:r>
          </a:p>
          <a:p>
            <a:pPr algn="just"/>
            <a:r>
              <a:rPr lang="en-GB" sz="3000" dirty="0">
                <a:solidFill>
                  <a:srgbClr val="000000"/>
                </a:solidFill>
              </a:rPr>
              <a:t>doctors' time and resources effectively</a:t>
            </a:r>
            <a:r>
              <a:rPr lang="en-GB" sz="3000" dirty="0"/>
              <a:t>.</a:t>
            </a:r>
            <a:endParaRPr lang="en-GB" sz="3000" dirty="0">
              <a:solidFill>
                <a:schemeClr val="accent1">
                  <a:lumMod val="50000"/>
                </a:schemeClr>
              </a:solidFill>
            </a:endParaRPr>
          </a:p>
        </p:txBody>
      </p:sp>
      <p:sp>
        <p:nvSpPr>
          <p:cNvPr id="55" name="TextBox 54">
            <a:extLst>
              <a:ext uri="{FF2B5EF4-FFF2-40B4-BE49-F238E27FC236}">
                <a16:creationId xmlns:a16="http://schemas.microsoft.com/office/drawing/2014/main" id="{A3ABB424-3C6F-A854-0FA7-581301501FAE}"/>
              </a:ext>
            </a:extLst>
          </p:cNvPr>
          <p:cNvSpPr txBox="1"/>
          <p:nvPr/>
        </p:nvSpPr>
        <p:spPr>
          <a:xfrm>
            <a:off x="26825654" y="36586034"/>
            <a:ext cx="3159748" cy="829893"/>
          </a:xfrm>
          <a:prstGeom prst="rect">
            <a:avLst/>
          </a:prstGeom>
          <a:noFill/>
        </p:spPr>
        <p:txBody>
          <a:bodyPr wrap="square" rtlCol="0">
            <a:spAutoFit/>
          </a:bodyPr>
          <a:lstStyle/>
          <a:p>
            <a:r>
              <a:rPr lang="en-GB" sz="4800" b="1" dirty="0">
                <a:solidFill>
                  <a:schemeClr val="accent1">
                    <a:lumMod val="50000"/>
                  </a:schemeClr>
                </a:solidFill>
              </a:rPr>
              <a:t>References</a:t>
            </a:r>
          </a:p>
        </p:txBody>
      </p:sp>
      <p:sp>
        <p:nvSpPr>
          <p:cNvPr id="56" name="TextBox 55">
            <a:extLst>
              <a:ext uri="{FF2B5EF4-FFF2-40B4-BE49-F238E27FC236}">
                <a16:creationId xmlns:a16="http://schemas.microsoft.com/office/drawing/2014/main" id="{CD9D5053-068B-F54E-0189-93893129F3A3}"/>
              </a:ext>
            </a:extLst>
          </p:cNvPr>
          <p:cNvSpPr txBox="1"/>
          <p:nvPr/>
        </p:nvSpPr>
        <p:spPr>
          <a:xfrm>
            <a:off x="14442825" y="1844112"/>
            <a:ext cx="7330542" cy="1015663"/>
          </a:xfrm>
          <a:prstGeom prst="rect">
            <a:avLst/>
          </a:prstGeom>
          <a:noFill/>
        </p:spPr>
        <p:txBody>
          <a:bodyPr wrap="square" rtlCol="0">
            <a:spAutoFit/>
          </a:bodyPr>
          <a:lstStyle/>
          <a:p>
            <a:pPr algn="ctr"/>
            <a:r>
              <a:rPr lang="en-GB" sz="6000" b="1" dirty="0">
                <a:solidFill>
                  <a:schemeClr val="tx2">
                    <a:lumMod val="50000"/>
                  </a:schemeClr>
                </a:solidFill>
              </a:rPr>
              <a:t>7.Methodology</a:t>
            </a:r>
            <a:endParaRPr lang="en-US" sz="6000" b="1" dirty="0">
              <a:solidFill>
                <a:schemeClr val="tx2">
                  <a:lumMod val="50000"/>
                </a:schemeClr>
              </a:solidFill>
            </a:endParaRPr>
          </a:p>
        </p:txBody>
      </p:sp>
      <p:pic>
        <p:nvPicPr>
          <p:cNvPr id="57" name="Picture 56">
            <a:extLst>
              <a:ext uri="{FF2B5EF4-FFF2-40B4-BE49-F238E27FC236}">
                <a16:creationId xmlns:a16="http://schemas.microsoft.com/office/drawing/2014/main" id="{57B91466-2FCF-8231-3C03-A2425B885740}"/>
              </a:ext>
            </a:extLst>
          </p:cNvPr>
          <p:cNvPicPr>
            <a:picLocks noChangeAspect="1"/>
          </p:cNvPicPr>
          <p:nvPr/>
        </p:nvPicPr>
        <p:blipFill>
          <a:blip r:embed="rId13"/>
          <a:stretch>
            <a:fillRect/>
          </a:stretch>
        </p:blipFill>
        <p:spPr>
          <a:xfrm>
            <a:off x="22708148" y="-466"/>
            <a:ext cx="1738346" cy="1844578"/>
          </a:xfrm>
          <a:prstGeom prst="rect">
            <a:avLst/>
          </a:prstGeom>
        </p:spPr>
      </p:pic>
      <p:pic>
        <p:nvPicPr>
          <p:cNvPr id="58" name="Picture 57">
            <a:extLst>
              <a:ext uri="{FF2B5EF4-FFF2-40B4-BE49-F238E27FC236}">
                <a16:creationId xmlns:a16="http://schemas.microsoft.com/office/drawing/2014/main" id="{9D4CCB9B-7436-89F8-15AE-661866354FF6}"/>
              </a:ext>
            </a:extLst>
          </p:cNvPr>
          <p:cNvPicPr>
            <a:picLocks noChangeAspect="1"/>
          </p:cNvPicPr>
          <p:nvPr/>
        </p:nvPicPr>
        <p:blipFill>
          <a:blip r:embed="rId14"/>
          <a:stretch>
            <a:fillRect/>
          </a:stretch>
        </p:blipFill>
        <p:spPr>
          <a:xfrm>
            <a:off x="24666593" y="9343849"/>
            <a:ext cx="8078221" cy="8223852"/>
          </a:xfrm>
          <a:prstGeom prst="rect">
            <a:avLst/>
          </a:prstGeom>
          <a:ln w="38100">
            <a:solidFill>
              <a:schemeClr val="tx1"/>
            </a:solidFill>
          </a:ln>
        </p:spPr>
      </p:pic>
      <p:cxnSp>
        <p:nvCxnSpPr>
          <p:cNvPr id="73" name="Horizontal Section Divider" descr="Horizontal Divider">
            <a:extLst>
              <a:ext uri="{FF2B5EF4-FFF2-40B4-BE49-F238E27FC236}">
                <a16:creationId xmlns:a16="http://schemas.microsoft.com/office/drawing/2014/main" id="{CCBDB963-AADC-AE5B-EF6D-147D781EA85C}"/>
              </a:ext>
            </a:extLst>
          </p:cNvPr>
          <p:cNvCxnSpPr>
            <a:cxnSpLocks/>
          </p:cNvCxnSpPr>
          <p:nvPr/>
        </p:nvCxnSpPr>
        <p:spPr bwMode="auto">
          <a:xfrm>
            <a:off x="173586" y="9454970"/>
            <a:ext cx="10543957" cy="0"/>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pic>
        <p:nvPicPr>
          <p:cNvPr id="92" name="Picture 91">
            <a:extLst>
              <a:ext uri="{FF2B5EF4-FFF2-40B4-BE49-F238E27FC236}">
                <a16:creationId xmlns:a16="http://schemas.microsoft.com/office/drawing/2014/main" id="{469FBBFB-508A-0C0B-59AB-6BFC9A31C8BA}"/>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3837457" y="13316712"/>
            <a:ext cx="2826029" cy="2826029"/>
          </a:xfrm>
          <a:prstGeom prst="ellipse">
            <a:avLst/>
          </a:prstGeom>
        </p:spPr>
      </p:pic>
      <p:cxnSp>
        <p:nvCxnSpPr>
          <p:cNvPr id="94" name="Connector: Elbow 93">
            <a:extLst>
              <a:ext uri="{FF2B5EF4-FFF2-40B4-BE49-F238E27FC236}">
                <a16:creationId xmlns:a16="http://schemas.microsoft.com/office/drawing/2014/main" id="{B502AA29-BF84-59C3-CFA9-A5B3C7FF7F24}"/>
              </a:ext>
            </a:extLst>
          </p:cNvPr>
          <p:cNvCxnSpPr>
            <a:cxnSpLocks/>
          </p:cNvCxnSpPr>
          <p:nvPr/>
        </p:nvCxnSpPr>
        <p:spPr>
          <a:xfrm rot="10800000">
            <a:off x="2018858" y="14949556"/>
            <a:ext cx="2028231" cy="402211"/>
          </a:xfrm>
          <a:prstGeom prst="bentConnector3">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96" name="Connector: Elbow 95">
            <a:extLst>
              <a:ext uri="{FF2B5EF4-FFF2-40B4-BE49-F238E27FC236}">
                <a16:creationId xmlns:a16="http://schemas.microsoft.com/office/drawing/2014/main" id="{C53F927E-7D5E-150C-5FDF-C88EBEC99BAD}"/>
              </a:ext>
            </a:extLst>
          </p:cNvPr>
          <p:cNvCxnSpPr>
            <a:cxnSpLocks/>
          </p:cNvCxnSpPr>
          <p:nvPr/>
        </p:nvCxnSpPr>
        <p:spPr>
          <a:xfrm flipV="1">
            <a:off x="6304707" y="14949556"/>
            <a:ext cx="1898492" cy="433820"/>
          </a:xfrm>
          <a:prstGeom prst="bentConnector3">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Connector: Elbow 100">
            <a:extLst>
              <a:ext uri="{FF2B5EF4-FFF2-40B4-BE49-F238E27FC236}">
                <a16:creationId xmlns:a16="http://schemas.microsoft.com/office/drawing/2014/main" id="{DEE999DC-0681-CD54-F772-880AD45D00BD}"/>
              </a:ext>
            </a:extLst>
          </p:cNvPr>
          <p:cNvCxnSpPr>
            <a:cxnSpLocks/>
          </p:cNvCxnSpPr>
          <p:nvPr/>
        </p:nvCxnSpPr>
        <p:spPr>
          <a:xfrm flipV="1">
            <a:off x="6497877" y="13671387"/>
            <a:ext cx="1898492" cy="433820"/>
          </a:xfrm>
          <a:prstGeom prst="bentConnector3">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02" name="Connector: Elbow 101">
            <a:extLst>
              <a:ext uri="{FF2B5EF4-FFF2-40B4-BE49-F238E27FC236}">
                <a16:creationId xmlns:a16="http://schemas.microsoft.com/office/drawing/2014/main" id="{8D13B093-E366-23FA-DBC1-2F08A52391A9}"/>
              </a:ext>
            </a:extLst>
          </p:cNvPr>
          <p:cNvCxnSpPr>
            <a:cxnSpLocks/>
          </p:cNvCxnSpPr>
          <p:nvPr/>
        </p:nvCxnSpPr>
        <p:spPr>
          <a:xfrm rot="10800000">
            <a:off x="2018858" y="13588485"/>
            <a:ext cx="2028231" cy="402211"/>
          </a:xfrm>
          <a:prstGeom prst="bentConnector3">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103" name="TextBox 102">
            <a:extLst>
              <a:ext uri="{FF2B5EF4-FFF2-40B4-BE49-F238E27FC236}">
                <a16:creationId xmlns:a16="http://schemas.microsoft.com/office/drawing/2014/main" id="{6341293A-8F55-B5FE-CA3C-C36231EAEA6F}"/>
              </a:ext>
            </a:extLst>
          </p:cNvPr>
          <p:cNvSpPr txBox="1"/>
          <p:nvPr/>
        </p:nvSpPr>
        <p:spPr>
          <a:xfrm>
            <a:off x="8317636" y="13351860"/>
            <a:ext cx="2219034" cy="646331"/>
          </a:xfrm>
          <a:prstGeom prst="rect">
            <a:avLst/>
          </a:prstGeom>
          <a:noFill/>
        </p:spPr>
        <p:txBody>
          <a:bodyPr wrap="square" rtlCol="0">
            <a:spAutoFit/>
          </a:bodyPr>
          <a:lstStyle/>
          <a:p>
            <a:r>
              <a:rPr lang="en-US" dirty="0"/>
              <a:t>Improve Healthcare for remote areas.</a:t>
            </a:r>
          </a:p>
        </p:txBody>
      </p:sp>
      <p:sp>
        <p:nvSpPr>
          <p:cNvPr id="104" name="TextBox 103">
            <a:extLst>
              <a:ext uri="{FF2B5EF4-FFF2-40B4-BE49-F238E27FC236}">
                <a16:creationId xmlns:a16="http://schemas.microsoft.com/office/drawing/2014/main" id="{81EDDAE5-FBAD-66F7-E253-FD5ED93BDFC5}"/>
              </a:ext>
            </a:extLst>
          </p:cNvPr>
          <p:cNvSpPr txBox="1"/>
          <p:nvPr/>
        </p:nvSpPr>
        <p:spPr>
          <a:xfrm>
            <a:off x="8204507" y="14506022"/>
            <a:ext cx="2219034" cy="1118439"/>
          </a:xfrm>
          <a:prstGeom prst="rect">
            <a:avLst/>
          </a:prstGeom>
          <a:noFill/>
        </p:spPr>
        <p:txBody>
          <a:bodyPr wrap="square" rtlCol="0">
            <a:spAutoFit/>
          </a:bodyPr>
          <a:lstStyle/>
          <a:p>
            <a:endParaRPr lang="en-US" dirty="0"/>
          </a:p>
        </p:txBody>
      </p:sp>
      <p:sp>
        <p:nvSpPr>
          <p:cNvPr id="106" name="TextBox 105">
            <a:extLst>
              <a:ext uri="{FF2B5EF4-FFF2-40B4-BE49-F238E27FC236}">
                <a16:creationId xmlns:a16="http://schemas.microsoft.com/office/drawing/2014/main" id="{3A0FC12A-4301-715D-FD01-49EB5B59E311}"/>
              </a:ext>
            </a:extLst>
          </p:cNvPr>
          <p:cNvSpPr txBox="1"/>
          <p:nvPr/>
        </p:nvSpPr>
        <p:spPr>
          <a:xfrm>
            <a:off x="8204507" y="14655381"/>
            <a:ext cx="2219034" cy="646331"/>
          </a:xfrm>
          <a:prstGeom prst="rect">
            <a:avLst/>
          </a:prstGeom>
          <a:noFill/>
        </p:spPr>
        <p:txBody>
          <a:bodyPr wrap="square" rtlCol="0">
            <a:spAutoFit/>
          </a:bodyPr>
          <a:lstStyle/>
          <a:p>
            <a:r>
              <a:rPr lang="en-US" dirty="0"/>
              <a:t>Efficient time management.</a:t>
            </a:r>
          </a:p>
        </p:txBody>
      </p:sp>
      <p:sp>
        <p:nvSpPr>
          <p:cNvPr id="107" name="TextBox 106">
            <a:extLst>
              <a:ext uri="{FF2B5EF4-FFF2-40B4-BE49-F238E27FC236}">
                <a16:creationId xmlns:a16="http://schemas.microsoft.com/office/drawing/2014/main" id="{10FAA871-5EDB-AA0B-5C87-BAED5BB8A303}"/>
              </a:ext>
            </a:extLst>
          </p:cNvPr>
          <p:cNvSpPr txBox="1"/>
          <p:nvPr/>
        </p:nvSpPr>
        <p:spPr>
          <a:xfrm>
            <a:off x="132741" y="14675327"/>
            <a:ext cx="2531020" cy="646331"/>
          </a:xfrm>
          <a:prstGeom prst="rect">
            <a:avLst/>
          </a:prstGeom>
          <a:noFill/>
        </p:spPr>
        <p:txBody>
          <a:bodyPr wrap="square" rtlCol="0">
            <a:spAutoFit/>
          </a:bodyPr>
          <a:lstStyle/>
          <a:p>
            <a:r>
              <a:rPr lang="en-US" dirty="0"/>
              <a:t>Consultations and Medicine Delivery</a:t>
            </a:r>
          </a:p>
        </p:txBody>
      </p:sp>
      <p:sp>
        <p:nvSpPr>
          <p:cNvPr id="108" name="TextBox 107">
            <a:extLst>
              <a:ext uri="{FF2B5EF4-FFF2-40B4-BE49-F238E27FC236}">
                <a16:creationId xmlns:a16="http://schemas.microsoft.com/office/drawing/2014/main" id="{18694B29-078D-50BF-DC29-EF296C58D51A}"/>
              </a:ext>
            </a:extLst>
          </p:cNvPr>
          <p:cNvSpPr txBox="1"/>
          <p:nvPr/>
        </p:nvSpPr>
        <p:spPr>
          <a:xfrm>
            <a:off x="444727" y="13265319"/>
            <a:ext cx="2219034" cy="646331"/>
          </a:xfrm>
          <a:prstGeom prst="rect">
            <a:avLst/>
          </a:prstGeom>
          <a:noFill/>
        </p:spPr>
        <p:txBody>
          <a:bodyPr wrap="square" rtlCol="0">
            <a:spAutoFit/>
          </a:bodyPr>
          <a:lstStyle/>
          <a:p>
            <a:r>
              <a:rPr lang="en-US" dirty="0"/>
              <a:t>Provides new </a:t>
            </a:r>
          </a:p>
          <a:p>
            <a:r>
              <a:rPr lang="en-US" dirty="0"/>
              <a:t>Employment.</a:t>
            </a:r>
          </a:p>
        </p:txBody>
      </p:sp>
      <p:pic>
        <p:nvPicPr>
          <p:cNvPr id="110" name="Picture 109">
            <a:extLst>
              <a:ext uri="{FF2B5EF4-FFF2-40B4-BE49-F238E27FC236}">
                <a16:creationId xmlns:a16="http://schemas.microsoft.com/office/drawing/2014/main" id="{062156D1-30FD-3A2B-4F09-44FA0FB42748}"/>
              </a:ext>
            </a:extLst>
          </p:cNvPr>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3837457" y="20100729"/>
            <a:ext cx="2556859" cy="2556859"/>
          </a:xfrm>
          <a:prstGeom prst="rect">
            <a:avLst/>
          </a:prstGeom>
        </p:spPr>
      </p:pic>
      <p:graphicFrame>
        <p:nvGraphicFramePr>
          <p:cNvPr id="2" name="Table 1">
            <a:extLst>
              <a:ext uri="{FF2B5EF4-FFF2-40B4-BE49-F238E27FC236}">
                <a16:creationId xmlns:a16="http://schemas.microsoft.com/office/drawing/2014/main" id="{78D6A4B0-2667-1EE6-61F3-65E867DE6CBC}"/>
              </a:ext>
            </a:extLst>
          </p:cNvPr>
          <p:cNvGraphicFramePr>
            <a:graphicFrameLocks noGrp="1"/>
          </p:cNvGraphicFramePr>
          <p:nvPr>
            <p:extLst>
              <p:ext uri="{D42A27DB-BD31-4B8C-83A1-F6EECF244321}">
                <p14:modId xmlns:p14="http://schemas.microsoft.com/office/powerpoint/2010/main" val="3611766261"/>
              </p:ext>
            </p:extLst>
          </p:nvPr>
        </p:nvGraphicFramePr>
        <p:xfrm>
          <a:off x="132741" y="25254236"/>
          <a:ext cx="10431889" cy="8839050"/>
        </p:xfrm>
        <a:graphic>
          <a:graphicData uri="http://schemas.openxmlformats.org/drawingml/2006/table">
            <a:tbl>
              <a:tblPr>
                <a:tableStyleId>{69C7853C-536D-4A76-A0AE-DD22124D55A5}</a:tableStyleId>
              </a:tblPr>
              <a:tblGrid>
                <a:gridCol w="2613781">
                  <a:extLst>
                    <a:ext uri="{9D8B030D-6E8A-4147-A177-3AD203B41FA5}">
                      <a16:colId xmlns:a16="http://schemas.microsoft.com/office/drawing/2014/main" val="3706554443"/>
                    </a:ext>
                  </a:extLst>
                </a:gridCol>
                <a:gridCol w="2590546">
                  <a:extLst>
                    <a:ext uri="{9D8B030D-6E8A-4147-A177-3AD203B41FA5}">
                      <a16:colId xmlns:a16="http://schemas.microsoft.com/office/drawing/2014/main" val="2903753854"/>
                    </a:ext>
                  </a:extLst>
                </a:gridCol>
                <a:gridCol w="2613781">
                  <a:extLst>
                    <a:ext uri="{9D8B030D-6E8A-4147-A177-3AD203B41FA5}">
                      <a16:colId xmlns:a16="http://schemas.microsoft.com/office/drawing/2014/main" val="525827822"/>
                    </a:ext>
                  </a:extLst>
                </a:gridCol>
                <a:gridCol w="2613781">
                  <a:extLst>
                    <a:ext uri="{9D8B030D-6E8A-4147-A177-3AD203B41FA5}">
                      <a16:colId xmlns:a16="http://schemas.microsoft.com/office/drawing/2014/main" val="3693232243"/>
                    </a:ext>
                  </a:extLst>
                </a:gridCol>
              </a:tblGrid>
              <a:tr h="998881">
                <a:tc>
                  <a:txBody>
                    <a:bodyPr/>
                    <a:lstStyle/>
                    <a:p>
                      <a:r>
                        <a:rPr lang="en-US" sz="3000" dirty="0">
                          <a:solidFill>
                            <a:schemeClr val="tx1"/>
                          </a:solidFill>
                        </a:rPr>
                        <a:t>Serial No.</a:t>
                      </a:r>
                    </a:p>
                  </a:txBody>
                  <a:tcPr anchor="ctr">
                    <a:solidFill>
                      <a:schemeClr val="accent1"/>
                    </a:solidFill>
                  </a:tcPr>
                </a:tc>
                <a:tc>
                  <a:txBody>
                    <a:bodyPr/>
                    <a:lstStyle/>
                    <a:p>
                      <a:r>
                        <a:rPr lang="en-US" sz="3000" dirty="0">
                          <a:solidFill>
                            <a:schemeClr val="tx1"/>
                          </a:solidFill>
                        </a:rPr>
                        <a:t>Software</a:t>
                      </a:r>
                    </a:p>
                  </a:txBody>
                  <a:tcPr anchor="ctr">
                    <a:solidFill>
                      <a:schemeClr val="accent1"/>
                    </a:solidFill>
                  </a:tcPr>
                </a:tc>
                <a:tc>
                  <a:txBody>
                    <a:bodyPr/>
                    <a:lstStyle/>
                    <a:p>
                      <a:r>
                        <a:rPr lang="en-US" sz="3000" dirty="0">
                          <a:solidFill>
                            <a:schemeClr val="tx1"/>
                          </a:solidFill>
                        </a:rPr>
                        <a:t>Contribution</a:t>
                      </a:r>
                    </a:p>
                  </a:txBody>
                  <a:tcPr anchor="ctr">
                    <a:solidFill>
                      <a:schemeClr val="accent1"/>
                    </a:solidFill>
                  </a:tcPr>
                </a:tc>
                <a:tc>
                  <a:txBody>
                    <a:bodyPr/>
                    <a:lstStyle/>
                    <a:p>
                      <a:r>
                        <a:rPr lang="en-US" sz="3000" dirty="0">
                          <a:solidFill>
                            <a:schemeClr val="tx1"/>
                          </a:solidFill>
                        </a:rPr>
                        <a:t>Limitation</a:t>
                      </a:r>
                    </a:p>
                  </a:txBody>
                  <a:tcPr anchor="ctr">
                    <a:solidFill>
                      <a:schemeClr val="accent1"/>
                    </a:solidFill>
                  </a:tcPr>
                </a:tc>
                <a:extLst>
                  <a:ext uri="{0D108BD9-81ED-4DB2-BD59-A6C34878D82A}">
                    <a16:rowId xmlns:a16="http://schemas.microsoft.com/office/drawing/2014/main" val="1138743938"/>
                  </a:ext>
                </a:extLst>
              </a:tr>
              <a:tr h="2193355">
                <a:tc>
                  <a:txBody>
                    <a:bodyPr/>
                    <a:lstStyle/>
                    <a:p>
                      <a:r>
                        <a:rPr lang="en-US" sz="3000" dirty="0">
                          <a:solidFill>
                            <a:schemeClr val="tx1"/>
                          </a:solidFill>
                        </a:rPr>
                        <a:t>1</a:t>
                      </a:r>
                    </a:p>
                  </a:txBody>
                  <a:tcPr anchor="ctr">
                    <a:solidFill>
                      <a:schemeClr val="bg1"/>
                    </a:solidFill>
                  </a:tcPr>
                </a:tc>
                <a:tc>
                  <a:txBody>
                    <a:bodyPr/>
                    <a:lstStyle/>
                    <a:p>
                      <a:r>
                        <a:rPr lang="en-US" sz="3000" dirty="0" err="1">
                          <a:solidFill>
                            <a:schemeClr val="tx1"/>
                          </a:solidFill>
                        </a:rPr>
                        <a:t>DocTime</a:t>
                      </a:r>
                      <a:r>
                        <a:rPr lang="en-US" sz="3000" dirty="0">
                          <a:solidFill>
                            <a:schemeClr val="tx1"/>
                          </a:solidFill>
                        </a:rPr>
                        <a:t>[6]</a:t>
                      </a:r>
                    </a:p>
                  </a:txBody>
                  <a:tcPr anchor="ctr">
                    <a:solidFill>
                      <a:schemeClr val="bg1"/>
                    </a:solidFill>
                  </a:tcPr>
                </a:tc>
                <a:tc>
                  <a:txBody>
                    <a:bodyPr/>
                    <a:lstStyle/>
                    <a:p>
                      <a:r>
                        <a:rPr lang="en-US" sz="3000" dirty="0">
                          <a:solidFill>
                            <a:schemeClr val="tx1"/>
                          </a:solidFill>
                        </a:rPr>
                        <a:t>Online consultations and scheduling</a:t>
                      </a:r>
                    </a:p>
                  </a:txBody>
                  <a:tcPr anchor="ctr">
                    <a:solidFill>
                      <a:schemeClr val="bg1"/>
                    </a:solidFill>
                  </a:tcPr>
                </a:tc>
                <a:tc>
                  <a:txBody>
                    <a:bodyPr/>
                    <a:lstStyle/>
                    <a:p>
                      <a:r>
                        <a:rPr lang="en-US" sz="3000" dirty="0">
                          <a:solidFill>
                            <a:schemeClr val="tx1"/>
                          </a:solidFill>
                        </a:rPr>
                        <a:t>Limited rider tracking for deliveries</a:t>
                      </a:r>
                    </a:p>
                  </a:txBody>
                  <a:tcPr anchor="ctr">
                    <a:solidFill>
                      <a:schemeClr val="bg1"/>
                    </a:solidFill>
                  </a:tcPr>
                </a:tc>
                <a:extLst>
                  <a:ext uri="{0D108BD9-81ED-4DB2-BD59-A6C34878D82A}">
                    <a16:rowId xmlns:a16="http://schemas.microsoft.com/office/drawing/2014/main" val="1555545094"/>
                  </a:ext>
                </a:extLst>
              </a:tr>
              <a:tr h="2189263">
                <a:tc>
                  <a:txBody>
                    <a:bodyPr/>
                    <a:lstStyle/>
                    <a:p>
                      <a:r>
                        <a:rPr lang="en-US" sz="3000">
                          <a:solidFill>
                            <a:schemeClr val="tx1"/>
                          </a:solidFill>
                        </a:rPr>
                        <a:t>2</a:t>
                      </a:r>
                    </a:p>
                  </a:txBody>
                  <a:tcPr anchor="ctr">
                    <a:solidFill>
                      <a:schemeClr val="bg1"/>
                    </a:solidFill>
                  </a:tcPr>
                </a:tc>
                <a:tc>
                  <a:txBody>
                    <a:bodyPr/>
                    <a:lstStyle/>
                    <a:p>
                      <a:r>
                        <a:rPr lang="en-US" sz="3000" dirty="0">
                          <a:solidFill>
                            <a:schemeClr val="tx1"/>
                          </a:solidFill>
                        </a:rPr>
                        <a:t>Doctor </a:t>
                      </a:r>
                      <a:r>
                        <a:rPr lang="en-US" sz="3000" dirty="0" err="1">
                          <a:solidFill>
                            <a:schemeClr val="tx1"/>
                          </a:solidFill>
                        </a:rPr>
                        <a:t>Dekhao</a:t>
                      </a:r>
                      <a:endParaRPr lang="en-US" sz="3000" dirty="0">
                        <a:solidFill>
                          <a:schemeClr val="tx1"/>
                        </a:solidFill>
                      </a:endParaRPr>
                    </a:p>
                  </a:txBody>
                  <a:tcPr anchor="ctr">
                    <a:solidFill>
                      <a:schemeClr val="bg1"/>
                    </a:solidFill>
                  </a:tcPr>
                </a:tc>
                <a:tc>
                  <a:txBody>
                    <a:bodyPr/>
                    <a:lstStyle/>
                    <a:p>
                      <a:r>
                        <a:rPr lang="en-US" sz="3000" dirty="0">
                          <a:solidFill>
                            <a:schemeClr val="tx1"/>
                          </a:solidFill>
                        </a:rPr>
                        <a:t>Secure video consultations[3]</a:t>
                      </a:r>
                    </a:p>
                  </a:txBody>
                  <a:tcPr anchor="ctr">
                    <a:solidFill>
                      <a:schemeClr val="bg1"/>
                    </a:solidFill>
                  </a:tcPr>
                </a:tc>
                <a:tc>
                  <a:txBody>
                    <a:bodyPr/>
                    <a:lstStyle/>
                    <a:p>
                      <a:r>
                        <a:rPr lang="en-US" sz="3000" dirty="0">
                          <a:solidFill>
                            <a:schemeClr val="tx1"/>
                          </a:solidFill>
                        </a:rPr>
                        <a:t>Lacks detailed medicine information</a:t>
                      </a:r>
                    </a:p>
                  </a:txBody>
                  <a:tcPr anchor="ctr">
                    <a:solidFill>
                      <a:schemeClr val="bg1"/>
                    </a:solidFill>
                  </a:tcPr>
                </a:tc>
                <a:extLst>
                  <a:ext uri="{0D108BD9-81ED-4DB2-BD59-A6C34878D82A}">
                    <a16:rowId xmlns:a16="http://schemas.microsoft.com/office/drawing/2014/main" val="2931249493"/>
                  </a:ext>
                </a:extLst>
              </a:tr>
              <a:tr h="1786423">
                <a:tc>
                  <a:txBody>
                    <a:bodyPr/>
                    <a:lstStyle/>
                    <a:p>
                      <a:r>
                        <a:rPr lang="en-US" sz="3000" dirty="0">
                          <a:solidFill>
                            <a:schemeClr val="tx1"/>
                          </a:solidFill>
                        </a:rPr>
                        <a:t>3</a:t>
                      </a:r>
                    </a:p>
                  </a:txBody>
                  <a:tcPr anchor="ctr">
                    <a:solidFill>
                      <a:schemeClr val="bg1"/>
                    </a:solidFill>
                  </a:tcPr>
                </a:tc>
                <a:tc>
                  <a:txBody>
                    <a:bodyPr/>
                    <a:lstStyle/>
                    <a:p>
                      <a:r>
                        <a:rPr lang="en-US" sz="3000" dirty="0" err="1">
                          <a:solidFill>
                            <a:schemeClr val="tx1"/>
                          </a:solidFill>
                        </a:rPr>
                        <a:t>Zocdoc</a:t>
                      </a:r>
                      <a:r>
                        <a:rPr lang="en-US" sz="3000" dirty="0">
                          <a:solidFill>
                            <a:schemeClr val="tx1"/>
                          </a:solidFill>
                        </a:rPr>
                        <a:t>[4]</a:t>
                      </a:r>
                    </a:p>
                  </a:txBody>
                  <a:tcPr anchor="ctr">
                    <a:solidFill>
                      <a:schemeClr val="bg1"/>
                    </a:solidFill>
                  </a:tcPr>
                </a:tc>
                <a:tc>
                  <a:txBody>
                    <a:bodyPr/>
                    <a:lstStyle/>
                    <a:p>
                      <a:r>
                        <a:rPr lang="en-US" sz="3000" dirty="0">
                          <a:solidFill>
                            <a:schemeClr val="tx1"/>
                          </a:solidFill>
                        </a:rPr>
                        <a:t>Appointment scheduling</a:t>
                      </a:r>
                    </a:p>
                  </a:txBody>
                  <a:tcPr anchor="ctr">
                    <a:solidFill>
                      <a:schemeClr val="bg1"/>
                    </a:solidFill>
                  </a:tcPr>
                </a:tc>
                <a:tc>
                  <a:txBody>
                    <a:bodyPr/>
                    <a:lstStyle/>
                    <a:p>
                      <a:r>
                        <a:rPr lang="en-US" sz="3000" dirty="0">
                          <a:solidFill>
                            <a:schemeClr val="tx1"/>
                          </a:solidFill>
                        </a:rPr>
                        <a:t>No prescription management</a:t>
                      </a:r>
                    </a:p>
                  </a:txBody>
                  <a:tcPr anchor="ctr">
                    <a:solidFill>
                      <a:schemeClr val="bg1"/>
                    </a:solidFill>
                  </a:tcPr>
                </a:tc>
                <a:extLst>
                  <a:ext uri="{0D108BD9-81ED-4DB2-BD59-A6C34878D82A}">
                    <a16:rowId xmlns:a16="http://schemas.microsoft.com/office/drawing/2014/main" val="1324342603"/>
                  </a:ext>
                </a:extLst>
              </a:tr>
              <a:tr h="1671128">
                <a:tc>
                  <a:txBody>
                    <a:bodyPr/>
                    <a:lstStyle/>
                    <a:p>
                      <a:r>
                        <a:rPr lang="en-US" sz="3000" dirty="0">
                          <a:solidFill>
                            <a:schemeClr val="tx1"/>
                          </a:solidFill>
                        </a:rPr>
                        <a:t>4</a:t>
                      </a:r>
                    </a:p>
                  </a:txBody>
                  <a:tcPr anchor="ctr">
                    <a:solidFill>
                      <a:schemeClr val="bg1"/>
                    </a:solidFill>
                  </a:tcPr>
                </a:tc>
                <a:tc>
                  <a:txBody>
                    <a:bodyPr/>
                    <a:lstStyle/>
                    <a:p>
                      <a:r>
                        <a:rPr lang="en-US" sz="3000" dirty="0" err="1">
                          <a:solidFill>
                            <a:schemeClr val="tx1"/>
                          </a:solidFill>
                        </a:rPr>
                        <a:t>Practo</a:t>
                      </a:r>
                      <a:r>
                        <a:rPr lang="en-US" sz="3000" dirty="0">
                          <a:solidFill>
                            <a:schemeClr val="tx1"/>
                          </a:solidFill>
                        </a:rPr>
                        <a:t>[5]</a:t>
                      </a:r>
                    </a:p>
                  </a:txBody>
                  <a:tcPr anchor="ctr">
                    <a:solidFill>
                      <a:schemeClr val="bg1"/>
                    </a:solidFill>
                  </a:tcPr>
                </a:tc>
                <a:tc>
                  <a:txBody>
                    <a:bodyPr/>
                    <a:lstStyle/>
                    <a:p>
                      <a:r>
                        <a:rPr lang="en-US" sz="3000" dirty="0">
                          <a:solidFill>
                            <a:schemeClr val="tx1"/>
                          </a:solidFill>
                        </a:rPr>
                        <a:t>Medicine delivery integration</a:t>
                      </a:r>
                    </a:p>
                  </a:txBody>
                  <a:tcPr anchor="ctr">
                    <a:solidFill>
                      <a:schemeClr val="bg1"/>
                    </a:solidFill>
                  </a:tcPr>
                </a:tc>
                <a:tc>
                  <a:txBody>
                    <a:bodyPr/>
                    <a:lstStyle/>
                    <a:p>
                      <a:r>
                        <a:rPr lang="en-US" sz="3000" dirty="0">
                          <a:solidFill>
                            <a:schemeClr val="tx1"/>
                          </a:solidFill>
                        </a:rPr>
                        <a:t>Complex UI for users</a:t>
                      </a:r>
                    </a:p>
                  </a:txBody>
                  <a:tcPr anchor="ctr">
                    <a:solidFill>
                      <a:schemeClr val="bg1"/>
                    </a:solidFill>
                  </a:tcPr>
                </a:tc>
                <a:extLst>
                  <a:ext uri="{0D108BD9-81ED-4DB2-BD59-A6C34878D82A}">
                    <a16:rowId xmlns:a16="http://schemas.microsoft.com/office/drawing/2014/main" val="923484024"/>
                  </a:ext>
                </a:extLst>
              </a:tr>
            </a:tbl>
          </a:graphicData>
        </a:graphic>
      </p:graphicFrame>
      <p:pic>
        <p:nvPicPr>
          <p:cNvPr id="6" name="Picture 5">
            <a:extLst>
              <a:ext uri="{FF2B5EF4-FFF2-40B4-BE49-F238E27FC236}">
                <a16:creationId xmlns:a16="http://schemas.microsoft.com/office/drawing/2014/main" id="{297566C1-FAE6-5530-C3DD-0040D015CD9B}"/>
              </a:ext>
            </a:extLst>
          </p:cNvPr>
          <p:cNvPicPr>
            <a:picLocks noChangeAspect="1"/>
          </p:cNvPicPr>
          <p:nvPr/>
        </p:nvPicPr>
        <p:blipFill>
          <a:blip r:embed="rId7"/>
          <a:stretch>
            <a:fillRect/>
          </a:stretch>
        </p:blipFill>
        <p:spPr>
          <a:xfrm>
            <a:off x="5838719" y="39690194"/>
            <a:ext cx="1032315" cy="950817"/>
          </a:xfrm>
          <a:prstGeom prst="rect">
            <a:avLst/>
          </a:prstGeom>
        </p:spPr>
      </p:pic>
      <p:pic>
        <p:nvPicPr>
          <p:cNvPr id="14" name="Picture 13">
            <a:extLst>
              <a:ext uri="{FF2B5EF4-FFF2-40B4-BE49-F238E27FC236}">
                <a16:creationId xmlns:a16="http://schemas.microsoft.com/office/drawing/2014/main" id="{452D9B2F-B10E-CEF7-36D4-A9A5B8AA5B2A}"/>
              </a:ext>
            </a:extLst>
          </p:cNvPr>
          <p:cNvPicPr>
            <a:picLocks noChangeAspect="1"/>
          </p:cNvPicPr>
          <p:nvPr/>
        </p:nvPicPr>
        <p:blipFill>
          <a:blip r:embed="rId7"/>
          <a:stretch>
            <a:fillRect/>
          </a:stretch>
        </p:blipFill>
        <p:spPr>
          <a:xfrm>
            <a:off x="5833879" y="38585250"/>
            <a:ext cx="1079897" cy="994642"/>
          </a:xfrm>
          <a:prstGeom prst="rect">
            <a:avLst/>
          </a:prstGeom>
        </p:spPr>
      </p:pic>
      <p:pic>
        <p:nvPicPr>
          <p:cNvPr id="15" name="Picture 14">
            <a:extLst>
              <a:ext uri="{FF2B5EF4-FFF2-40B4-BE49-F238E27FC236}">
                <a16:creationId xmlns:a16="http://schemas.microsoft.com/office/drawing/2014/main" id="{25E30B18-CA94-E3A4-D244-9ECA09199D25}"/>
              </a:ext>
            </a:extLst>
          </p:cNvPr>
          <p:cNvPicPr>
            <a:picLocks noChangeAspect="1"/>
          </p:cNvPicPr>
          <p:nvPr/>
        </p:nvPicPr>
        <p:blipFill>
          <a:blip r:embed="rId7"/>
          <a:stretch>
            <a:fillRect/>
          </a:stretch>
        </p:blipFill>
        <p:spPr>
          <a:xfrm>
            <a:off x="5869213" y="37371386"/>
            <a:ext cx="1079897" cy="994642"/>
          </a:xfrm>
          <a:prstGeom prst="rect">
            <a:avLst/>
          </a:prstGeom>
        </p:spPr>
      </p:pic>
      <p:pic>
        <p:nvPicPr>
          <p:cNvPr id="17" name="Picture 16">
            <a:extLst>
              <a:ext uri="{FF2B5EF4-FFF2-40B4-BE49-F238E27FC236}">
                <a16:creationId xmlns:a16="http://schemas.microsoft.com/office/drawing/2014/main" id="{7BA59CE4-637C-A73C-4B45-4A9A26807035}"/>
              </a:ext>
            </a:extLst>
          </p:cNvPr>
          <p:cNvPicPr>
            <a:picLocks noChangeAspect="1"/>
          </p:cNvPicPr>
          <p:nvPr/>
        </p:nvPicPr>
        <p:blipFill>
          <a:blip r:embed="rId7"/>
          <a:stretch>
            <a:fillRect/>
          </a:stretch>
        </p:blipFill>
        <p:spPr>
          <a:xfrm>
            <a:off x="9401139" y="36383488"/>
            <a:ext cx="998849" cy="919993"/>
          </a:xfrm>
          <a:prstGeom prst="rect">
            <a:avLst/>
          </a:prstGeom>
        </p:spPr>
      </p:pic>
      <p:pic>
        <p:nvPicPr>
          <p:cNvPr id="61" name="Picture 60">
            <a:extLst>
              <a:ext uri="{FF2B5EF4-FFF2-40B4-BE49-F238E27FC236}">
                <a16:creationId xmlns:a16="http://schemas.microsoft.com/office/drawing/2014/main" id="{ADE07150-D960-055C-F734-704F085A7B0A}"/>
              </a:ext>
            </a:extLst>
          </p:cNvPr>
          <p:cNvPicPr>
            <a:picLocks noChangeAspect="1"/>
          </p:cNvPicPr>
          <p:nvPr/>
        </p:nvPicPr>
        <p:blipFill>
          <a:blip r:embed="rId6"/>
          <a:stretch>
            <a:fillRect/>
          </a:stretch>
        </p:blipFill>
        <p:spPr>
          <a:xfrm>
            <a:off x="9297231" y="37373258"/>
            <a:ext cx="1144526" cy="1056485"/>
          </a:xfrm>
          <a:prstGeom prst="rect">
            <a:avLst/>
          </a:prstGeom>
        </p:spPr>
      </p:pic>
      <p:pic>
        <p:nvPicPr>
          <p:cNvPr id="62" name="Picture 61">
            <a:extLst>
              <a:ext uri="{FF2B5EF4-FFF2-40B4-BE49-F238E27FC236}">
                <a16:creationId xmlns:a16="http://schemas.microsoft.com/office/drawing/2014/main" id="{888EB76A-6977-D20A-4A3F-D91E4ACBC2CC}"/>
              </a:ext>
            </a:extLst>
          </p:cNvPr>
          <p:cNvPicPr>
            <a:picLocks noChangeAspect="1"/>
          </p:cNvPicPr>
          <p:nvPr/>
        </p:nvPicPr>
        <p:blipFill>
          <a:blip r:embed="rId6"/>
          <a:stretch>
            <a:fillRect/>
          </a:stretch>
        </p:blipFill>
        <p:spPr>
          <a:xfrm>
            <a:off x="9255542" y="38592598"/>
            <a:ext cx="1144526" cy="1056485"/>
          </a:xfrm>
          <a:prstGeom prst="rect">
            <a:avLst/>
          </a:prstGeom>
        </p:spPr>
      </p:pic>
      <p:pic>
        <p:nvPicPr>
          <p:cNvPr id="63" name="Picture 62">
            <a:extLst>
              <a:ext uri="{FF2B5EF4-FFF2-40B4-BE49-F238E27FC236}">
                <a16:creationId xmlns:a16="http://schemas.microsoft.com/office/drawing/2014/main" id="{99799C76-9404-AA3C-3894-604B2D901926}"/>
              </a:ext>
            </a:extLst>
          </p:cNvPr>
          <p:cNvPicPr>
            <a:picLocks noChangeAspect="1"/>
          </p:cNvPicPr>
          <p:nvPr/>
        </p:nvPicPr>
        <p:blipFill>
          <a:blip r:embed="rId6"/>
          <a:stretch>
            <a:fillRect/>
          </a:stretch>
        </p:blipFill>
        <p:spPr>
          <a:xfrm>
            <a:off x="9253807" y="39617009"/>
            <a:ext cx="1144526" cy="1056485"/>
          </a:xfrm>
          <a:prstGeom prst="rect">
            <a:avLst/>
          </a:prstGeom>
        </p:spPr>
      </p:pic>
      <p:sp>
        <p:nvSpPr>
          <p:cNvPr id="64" name="Rectangle 63">
            <a:extLst>
              <a:ext uri="{FF2B5EF4-FFF2-40B4-BE49-F238E27FC236}">
                <a16:creationId xmlns:a16="http://schemas.microsoft.com/office/drawing/2014/main" id="{AE61F00F-69BC-8D3E-A12B-1E55D565659F}"/>
              </a:ext>
            </a:extLst>
          </p:cNvPr>
          <p:cNvSpPr/>
          <p:nvPr/>
        </p:nvSpPr>
        <p:spPr>
          <a:xfrm>
            <a:off x="0" y="41973441"/>
            <a:ext cx="32918400" cy="2017992"/>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0" name="Graphic 69">
            <a:extLst>
              <a:ext uri="{FF2B5EF4-FFF2-40B4-BE49-F238E27FC236}">
                <a16:creationId xmlns:a16="http://schemas.microsoft.com/office/drawing/2014/main" id="{4241831E-70EF-378F-70EE-37D113158E68}"/>
              </a:ext>
            </a:extLst>
          </p:cNvPr>
          <p:cNvPicPr>
            <a:picLocks noChangeAspect="1"/>
          </p:cNvPicPr>
          <p:nvPr/>
        </p:nvPicPr>
        <p:blipFill>
          <a:blip r:embed="rId17">
            <a:extLst>
              <a:ext uri="{28A0092B-C50C-407E-A947-70E740481C1C}">
                <a14:useLocalDpi xmlns:a14="http://schemas.microsoft.com/office/drawing/2010/main" val="0"/>
              </a:ext>
              <a:ext uri="{96DAC541-7B7A-43D3-8B79-37D633B846F1}">
                <asvg:svgBlip xmlns:asvg="http://schemas.microsoft.com/office/drawing/2016/SVG/main" r:embed="rId18"/>
              </a:ext>
            </a:extLst>
          </a:blip>
          <a:stretch>
            <a:fillRect/>
          </a:stretch>
        </p:blipFill>
        <p:spPr>
          <a:xfrm>
            <a:off x="13477150" y="2854690"/>
            <a:ext cx="9492729" cy="15121255"/>
          </a:xfrm>
          <a:prstGeom prst="rect">
            <a:avLst/>
          </a:prstGeom>
        </p:spPr>
      </p:pic>
      <p:sp>
        <p:nvSpPr>
          <p:cNvPr id="79" name="Rectangle 7">
            <a:extLst>
              <a:ext uri="{FF2B5EF4-FFF2-40B4-BE49-F238E27FC236}">
                <a16:creationId xmlns:a16="http://schemas.microsoft.com/office/drawing/2014/main" id="{3B11A579-1E95-1674-3875-E75F91F46DD3}"/>
              </a:ext>
            </a:extLst>
          </p:cNvPr>
          <p:cNvSpPr>
            <a:spLocks noChangeArrowheads="1"/>
          </p:cNvSpPr>
          <p:nvPr/>
        </p:nvSpPr>
        <p:spPr bwMode="auto">
          <a:xfrm>
            <a:off x="12166161" y="20023361"/>
            <a:ext cx="12922433" cy="64633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lang="en-US" dirty="0"/>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88" name="TextBox 87">
            <a:extLst>
              <a:ext uri="{FF2B5EF4-FFF2-40B4-BE49-F238E27FC236}">
                <a16:creationId xmlns:a16="http://schemas.microsoft.com/office/drawing/2014/main" id="{1CCDB289-81F7-00DE-CE87-03A1796D41E9}"/>
              </a:ext>
            </a:extLst>
          </p:cNvPr>
          <p:cNvSpPr txBox="1"/>
          <p:nvPr/>
        </p:nvSpPr>
        <p:spPr>
          <a:xfrm>
            <a:off x="11122782" y="18480989"/>
            <a:ext cx="13151177" cy="8925520"/>
          </a:xfrm>
          <a:prstGeom prst="rect">
            <a:avLst/>
          </a:prstGeom>
          <a:noFill/>
          <a:ln w="38100">
            <a:solidFill>
              <a:srgbClr val="002060"/>
            </a:solidFill>
          </a:ln>
        </p:spPr>
        <p:txBody>
          <a:bodyPr wrap="square" rtlCol="0">
            <a:spAutoFit/>
          </a:bodyPr>
          <a:lstStyle/>
          <a:p>
            <a:pPr algn="ctr"/>
            <a:r>
              <a:rPr lang="en-GB" sz="4800" b="1" dirty="0">
                <a:solidFill>
                  <a:schemeClr val="accent1">
                    <a:lumMod val="50000"/>
                  </a:schemeClr>
                </a:solidFill>
              </a:rPr>
              <a:t>7.1.SRS</a:t>
            </a:r>
          </a:p>
          <a:p>
            <a:pPr algn="just"/>
            <a:r>
              <a:rPr lang="en-GB" sz="3600" b="1" u="sng" dirty="0"/>
              <a:t>Functional Requirements</a:t>
            </a:r>
          </a:p>
          <a:p>
            <a:pPr algn="just"/>
            <a:r>
              <a:rPr lang="en-GB" sz="3000" b="1" dirty="0"/>
              <a:t>User Management</a:t>
            </a:r>
            <a:r>
              <a:rPr lang="en-GB" sz="3000" dirty="0"/>
              <a:t>: Patient/Doctor registration, secure login.</a:t>
            </a:r>
          </a:p>
          <a:p>
            <a:pPr algn="just"/>
            <a:r>
              <a:rPr lang="en-GB" sz="3000" b="1" dirty="0"/>
              <a:t>Appointment Management</a:t>
            </a:r>
            <a:r>
              <a:rPr lang="en-GB" sz="3000" dirty="0"/>
              <a:t>: Book, cancel, and reschedule appointments.</a:t>
            </a:r>
          </a:p>
          <a:p>
            <a:pPr algn="just"/>
            <a:r>
              <a:rPr lang="en-GB" sz="3000" b="1" dirty="0"/>
              <a:t>Consultation</a:t>
            </a:r>
            <a:r>
              <a:rPr lang="en-GB" sz="3000" dirty="0"/>
              <a:t>: Real-time audio/video calls and chat.</a:t>
            </a:r>
          </a:p>
          <a:p>
            <a:pPr algn="just"/>
            <a:r>
              <a:rPr lang="en-GB" sz="3000" b="1" dirty="0"/>
              <a:t>Prescription</a:t>
            </a:r>
            <a:r>
              <a:rPr lang="en-GB" sz="3000" dirty="0"/>
              <a:t>: Digital prescriptions and medicine ordering.</a:t>
            </a:r>
          </a:p>
          <a:p>
            <a:pPr algn="just"/>
            <a:r>
              <a:rPr lang="en-GB" sz="3000" b="1" dirty="0"/>
              <a:t>Payments</a:t>
            </a:r>
            <a:r>
              <a:rPr lang="en-GB" sz="3000" dirty="0"/>
              <a:t>: Online payments and cash on delivery.</a:t>
            </a:r>
          </a:p>
          <a:p>
            <a:pPr algn="just"/>
            <a:r>
              <a:rPr lang="en-GB" sz="3000" b="1" dirty="0"/>
              <a:t>Feedback</a:t>
            </a:r>
            <a:r>
              <a:rPr lang="en-GB" sz="3000" dirty="0"/>
              <a:t>: Ratings and reviews for doctors.</a:t>
            </a:r>
          </a:p>
          <a:p>
            <a:pPr algn="just"/>
            <a:r>
              <a:rPr lang="en-GB" sz="3000" b="1" dirty="0"/>
              <a:t>Notifications</a:t>
            </a:r>
            <a:r>
              <a:rPr lang="en-GB" sz="3000" dirty="0"/>
              <a:t>: Email/SMS alerts for appointments and updates.</a:t>
            </a:r>
          </a:p>
          <a:p>
            <a:pPr algn="just"/>
            <a:r>
              <a:rPr lang="en-US" sz="3600" b="1" u="sng" dirty="0"/>
              <a:t>Non-Functional Requirements</a:t>
            </a:r>
          </a:p>
          <a:p>
            <a:pPr algn="just"/>
            <a:r>
              <a:rPr lang="en-US" sz="3000" b="1" dirty="0"/>
              <a:t>Performance</a:t>
            </a:r>
            <a:r>
              <a:rPr lang="en-US" sz="3000" dirty="0"/>
              <a:t>: Fast load times, smooth audio/video.</a:t>
            </a:r>
          </a:p>
          <a:p>
            <a:pPr algn="just"/>
            <a:r>
              <a:rPr lang="en-US" sz="3000" b="1" dirty="0"/>
              <a:t>Security</a:t>
            </a:r>
            <a:r>
              <a:rPr lang="en-US" sz="3000" dirty="0"/>
              <a:t>: Encrypted data, multi-factor login.</a:t>
            </a:r>
          </a:p>
          <a:p>
            <a:pPr algn="just"/>
            <a:r>
              <a:rPr lang="en-US" sz="3000" b="1" dirty="0"/>
              <a:t>Scalability</a:t>
            </a:r>
            <a:r>
              <a:rPr lang="en-US" sz="3000" dirty="0"/>
              <a:t>: Supports thousands of users.</a:t>
            </a:r>
          </a:p>
          <a:p>
            <a:pPr algn="just"/>
            <a:r>
              <a:rPr lang="en-US" sz="3000" b="1" dirty="0"/>
              <a:t>Reliability</a:t>
            </a:r>
            <a:r>
              <a:rPr lang="en-US" sz="3000" dirty="0"/>
              <a:t>: 99.9% uptime.</a:t>
            </a:r>
          </a:p>
          <a:p>
            <a:pPr algn="just"/>
            <a:r>
              <a:rPr lang="en-US" sz="3000" b="1" dirty="0"/>
              <a:t>Usability</a:t>
            </a:r>
            <a:r>
              <a:rPr lang="en-US" sz="3000" dirty="0"/>
              <a:t>: User-friendly interface.</a:t>
            </a:r>
          </a:p>
          <a:p>
            <a:pPr algn="just"/>
            <a:r>
              <a:rPr lang="en-US" sz="3000" b="1" dirty="0"/>
              <a:t>Compatibility</a:t>
            </a:r>
            <a:r>
              <a:rPr lang="en-US" sz="3000" dirty="0"/>
              <a:t>: Works on browsers, Android, iOS.</a:t>
            </a:r>
          </a:p>
          <a:p>
            <a:pPr algn="just"/>
            <a:r>
              <a:rPr lang="en-US" sz="3000" b="1" dirty="0"/>
              <a:t>Maintainability</a:t>
            </a:r>
            <a:r>
              <a:rPr lang="en-US" sz="3000" dirty="0"/>
              <a:t>: Easy updates.</a:t>
            </a:r>
          </a:p>
          <a:p>
            <a:pPr algn="just"/>
            <a:endParaRPr lang="en-GB" sz="3000" dirty="0"/>
          </a:p>
        </p:txBody>
      </p:sp>
      <p:pic>
        <p:nvPicPr>
          <p:cNvPr id="90" name="Picture 89">
            <a:extLst>
              <a:ext uri="{FF2B5EF4-FFF2-40B4-BE49-F238E27FC236}">
                <a16:creationId xmlns:a16="http://schemas.microsoft.com/office/drawing/2014/main" id="{7517E82E-5794-C962-6AF2-F03B5258F26C}"/>
              </a:ext>
            </a:extLst>
          </p:cNvPr>
          <p:cNvPicPr>
            <a:picLocks noChangeAspect="1"/>
          </p:cNvPicPr>
          <p:nvPr/>
        </p:nvPicPr>
        <p:blipFill rotWithShape="1">
          <a:blip r:embed="rId19">
            <a:extLst>
              <a:ext uri="{28A0092B-C50C-407E-A947-70E740481C1C}">
                <a14:useLocalDpi xmlns:a14="http://schemas.microsoft.com/office/drawing/2010/main" val="0"/>
              </a:ext>
            </a:extLst>
          </a:blip>
          <a:srcRect l="-752" t="6915" r="752" b="6234"/>
          <a:stretch/>
        </p:blipFill>
        <p:spPr>
          <a:xfrm>
            <a:off x="12827796" y="28948881"/>
            <a:ext cx="9752381" cy="6352544"/>
          </a:xfrm>
          <a:prstGeom prst="rect">
            <a:avLst/>
          </a:prstGeom>
          <a:ln w="38100">
            <a:solidFill>
              <a:srgbClr val="002060"/>
            </a:solidFill>
          </a:ln>
        </p:spPr>
      </p:pic>
      <p:sp>
        <p:nvSpPr>
          <p:cNvPr id="91" name="TextBox 90">
            <a:extLst>
              <a:ext uri="{FF2B5EF4-FFF2-40B4-BE49-F238E27FC236}">
                <a16:creationId xmlns:a16="http://schemas.microsoft.com/office/drawing/2014/main" id="{7F752602-EEF0-4B5E-4624-48F9EA2E2E18}"/>
              </a:ext>
            </a:extLst>
          </p:cNvPr>
          <p:cNvSpPr txBox="1"/>
          <p:nvPr/>
        </p:nvSpPr>
        <p:spPr>
          <a:xfrm>
            <a:off x="17027810" y="28174474"/>
            <a:ext cx="3736690" cy="830997"/>
          </a:xfrm>
          <a:prstGeom prst="rect">
            <a:avLst/>
          </a:prstGeom>
          <a:noFill/>
        </p:spPr>
        <p:txBody>
          <a:bodyPr wrap="square" rtlCol="0">
            <a:spAutoFit/>
          </a:bodyPr>
          <a:lstStyle/>
          <a:p>
            <a:r>
              <a:rPr lang="en-GB" sz="4800" b="1" dirty="0">
                <a:solidFill>
                  <a:schemeClr val="tx2">
                    <a:lumMod val="50000"/>
                  </a:schemeClr>
                </a:solidFill>
              </a:rPr>
              <a:t>7.2.SDLC</a:t>
            </a:r>
            <a:endParaRPr lang="en-US" sz="4800" b="1" dirty="0">
              <a:solidFill>
                <a:schemeClr val="tx2">
                  <a:lumMod val="50000"/>
                </a:schemeClr>
              </a:solidFill>
            </a:endParaRPr>
          </a:p>
        </p:txBody>
      </p:sp>
      <p:sp>
        <p:nvSpPr>
          <p:cNvPr id="93" name="TextBox 92">
            <a:extLst>
              <a:ext uri="{FF2B5EF4-FFF2-40B4-BE49-F238E27FC236}">
                <a16:creationId xmlns:a16="http://schemas.microsoft.com/office/drawing/2014/main" id="{48724552-BC91-F52F-82BA-85B244C247D3}"/>
              </a:ext>
            </a:extLst>
          </p:cNvPr>
          <p:cNvSpPr txBox="1"/>
          <p:nvPr/>
        </p:nvSpPr>
        <p:spPr>
          <a:xfrm>
            <a:off x="15692541" y="35402421"/>
            <a:ext cx="2371209" cy="830997"/>
          </a:xfrm>
          <a:prstGeom prst="rect">
            <a:avLst/>
          </a:prstGeom>
          <a:noFill/>
        </p:spPr>
        <p:txBody>
          <a:bodyPr wrap="square" rtlCol="0">
            <a:spAutoFit/>
          </a:bodyPr>
          <a:lstStyle/>
          <a:p>
            <a:r>
              <a:rPr lang="en-GB" sz="4800" b="1" dirty="0">
                <a:solidFill>
                  <a:schemeClr val="tx2">
                    <a:lumMod val="50000"/>
                  </a:schemeClr>
                </a:solidFill>
              </a:rPr>
              <a:t>7.3.DFD</a:t>
            </a:r>
            <a:endParaRPr lang="en-US" sz="4800" b="1" dirty="0">
              <a:solidFill>
                <a:schemeClr val="tx2">
                  <a:lumMod val="50000"/>
                </a:schemeClr>
              </a:solidFill>
            </a:endParaRPr>
          </a:p>
        </p:txBody>
      </p:sp>
      <p:sp>
        <p:nvSpPr>
          <p:cNvPr id="95" name="TextBox 94">
            <a:extLst>
              <a:ext uri="{FF2B5EF4-FFF2-40B4-BE49-F238E27FC236}">
                <a16:creationId xmlns:a16="http://schemas.microsoft.com/office/drawing/2014/main" id="{F5BA67FE-A26B-18B8-46A2-8EC757805F80}"/>
              </a:ext>
            </a:extLst>
          </p:cNvPr>
          <p:cNvSpPr txBox="1"/>
          <p:nvPr/>
        </p:nvSpPr>
        <p:spPr>
          <a:xfrm>
            <a:off x="12509905" y="41075319"/>
            <a:ext cx="4425016" cy="707886"/>
          </a:xfrm>
          <a:prstGeom prst="rect">
            <a:avLst/>
          </a:prstGeom>
          <a:noFill/>
        </p:spPr>
        <p:txBody>
          <a:bodyPr wrap="square" rtlCol="0">
            <a:spAutoFit/>
          </a:bodyPr>
          <a:lstStyle/>
          <a:p>
            <a:r>
              <a:rPr lang="en-GB" sz="4000" b="1" dirty="0">
                <a:solidFill>
                  <a:schemeClr val="tx2">
                    <a:lumMod val="50000"/>
                  </a:schemeClr>
                </a:solidFill>
              </a:rPr>
              <a:t>DFD for Level 0.</a:t>
            </a:r>
            <a:endParaRPr lang="en-US" sz="4000" b="1" dirty="0">
              <a:solidFill>
                <a:schemeClr val="tx2">
                  <a:lumMod val="50000"/>
                </a:schemeClr>
              </a:solidFill>
            </a:endParaRPr>
          </a:p>
        </p:txBody>
      </p:sp>
      <p:sp>
        <p:nvSpPr>
          <p:cNvPr id="97" name="TextBox 96">
            <a:extLst>
              <a:ext uri="{FF2B5EF4-FFF2-40B4-BE49-F238E27FC236}">
                <a16:creationId xmlns:a16="http://schemas.microsoft.com/office/drawing/2014/main" id="{A7B1A741-8FAD-9912-6F47-17246A800289}"/>
              </a:ext>
            </a:extLst>
          </p:cNvPr>
          <p:cNvSpPr txBox="1"/>
          <p:nvPr/>
        </p:nvSpPr>
        <p:spPr>
          <a:xfrm>
            <a:off x="19322185" y="41075319"/>
            <a:ext cx="4425016" cy="707886"/>
          </a:xfrm>
          <a:prstGeom prst="rect">
            <a:avLst/>
          </a:prstGeom>
          <a:noFill/>
        </p:spPr>
        <p:txBody>
          <a:bodyPr wrap="square" rtlCol="0">
            <a:spAutoFit/>
          </a:bodyPr>
          <a:lstStyle/>
          <a:p>
            <a:r>
              <a:rPr lang="en-GB" sz="4000" b="1" dirty="0">
                <a:solidFill>
                  <a:schemeClr val="tx2">
                    <a:lumMod val="50000"/>
                  </a:schemeClr>
                </a:solidFill>
              </a:rPr>
              <a:t>DFD for Level 1.</a:t>
            </a:r>
            <a:endParaRPr lang="en-US" sz="4000" b="1" dirty="0">
              <a:solidFill>
                <a:schemeClr val="tx2">
                  <a:lumMod val="50000"/>
                </a:schemeClr>
              </a:solidFill>
            </a:endParaRPr>
          </a:p>
        </p:txBody>
      </p:sp>
      <p:sp>
        <p:nvSpPr>
          <p:cNvPr id="98" name="TextBox 97">
            <a:extLst>
              <a:ext uri="{FF2B5EF4-FFF2-40B4-BE49-F238E27FC236}">
                <a16:creationId xmlns:a16="http://schemas.microsoft.com/office/drawing/2014/main" id="{DB54C9CA-7E22-E756-18CD-F700E21E3E07}"/>
              </a:ext>
            </a:extLst>
          </p:cNvPr>
          <p:cNvSpPr txBox="1"/>
          <p:nvPr/>
        </p:nvSpPr>
        <p:spPr>
          <a:xfrm>
            <a:off x="25474534" y="1921357"/>
            <a:ext cx="7330542" cy="707886"/>
          </a:xfrm>
          <a:prstGeom prst="rect">
            <a:avLst/>
          </a:prstGeom>
          <a:noFill/>
        </p:spPr>
        <p:txBody>
          <a:bodyPr wrap="square" rtlCol="0">
            <a:spAutoFit/>
          </a:bodyPr>
          <a:lstStyle/>
          <a:p>
            <a:pPr algn="ctr"/>
            <a:r>
              <a:rPr lang="en-GB" sz="4000" b="1" dirty="0">
                <a:solidFill>
                  <a:srgbClr val="002060"/>
                </a:solidFill>
              </a:rPr>
              <a:t>7.4.UML Use Case Diagram</a:t>
            </a:r>
            <a:endParaRPr lang="en-US" sz="4000" b="1" dirty="0">
              <a:solidFill>
                <a:srgbClr val="002060"/>
              </a:solidFill>
            </a:endParaRPr>
          </a:p>
        </p:txBody>
      </p:sp>
      <p:sp>
        <p:nvSpPr>
          <p:cNvPr id="99" name="TextBox 98">
            <a:extLst>
              <a:ext uri="{FF2B5EF4-FFF2-40B4-BE49-F238E27FC236}">
                <a16:creationId xmlns:a16="http://schemas.microsoft.com/office/drawing/2014/main" id="{D9426F23-2F16-F2B2-56DE-1ED6BC187AB2}"/>
              </a:ext>
            </a:extLst>
          </p:cNvPr>
          <p:cNvSpPr txBox="1"/>
          <p:nvPr/>
        </p:nvSpPr>
        <p:spPr>
          <a:xfrm>
            <a:off x="25627543" y="8626231"/>
            <a:ext cx="7330542" cy="707886"/>
          </a:xfrm>
          <a:prstGeom prst="rect">
            <a:avLst/>
          </a:prstGeom>
          <a:noFill/>
        </p:spPr>
        <p:txBody>
          <a:bodyPr wrap="square" rtlCol="0">
            <a:spAutoFit/>
          </a:bodyPr>
          <a:lstStyle/>
          <a:p>
            <a:pPr algn="ctr"/>
            <a:r>
              <a:rPr lang="en-GB" sz="4000" b="1" dirty="0">
                <a:solidFill>
                  <a:schemeClr val="tx2">
                    <a:lumMod val="50000"/>
                  </a:schemeClr>
                </a:solidFill>
              </a:rPr>
              <a:t>7.5.Sequence Diagram</a:t>
            </a:r>
            <a:endParaRPr lang="en-US" sz="4000" b="1" dirty="0">
              <a:solidFill>
                <a:schemeClr val="tx2">
                  <a:lumMod val="50000"/>
                </a:schemeClr>
              </a:solidFill>
            </a:endParaRPr>
          </a:p>
        </p:txBody>
      </p:sp>
      <p:cxnSp>
        <p:nvCxnSpPr>
          <p:cNvPr id="100" name="Horizontal Section Divider" descr="Horizontal Divider">
            <a:extLst>
              <a:ext uri="{FF2B5EF4-FFF2-40B4-BE49-F238E27FC236}">
                <a16:creationId xmlns:a16="http://schemas.microsoft.com/office/drawing/2014/main" id="{462CC743-4E74-EB8C-CA39-3E2337EF5D98}"/>
              </a:ext>
            </a:extLst>
          </p:cNvPr>
          <p:cNvCxnSpPr>
            <a:cxnSpLocks/>
          </p:cNvCxnSpPr>
          <p:nvPr/>
        </p:nvCxnSpPr>
        <p:spPr bwMode="auto">
          <a:xfrm>
            <a:off x="24422171" y="2319478"/>
            <a:ext cx="37749" cy="38872815"/>
          </a:xfrm>
          <a:prstGeom prst="line">
            <a:avLst/>
          </a:prstGeom>
          <a:ln w="76200">
            <a:solidFill>
              <a:schemeClr val="tx1"/>
            </a:solidFill>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5" name="Horizontal Section Divider" descr="Horizontal Divider">
            <a:extLst>
              <a:ext uri="{FF2B5EF4-FFF2-40B4-BE49-F238E27FC236}">
                <a16:creationId xmlns:a16="http://schemas.microsoft.com/office/drawing/2014/main" id="{80C9C1D5-70BE-7749-839D-32FAFDB6F0A3}"/>
              </a:ext>
            </a:extLst>
          </p:cNvPr>
          <p:cNvCxnSpPr>
            <a:cxnSpLocks/>
          </p:cNvCxnSpPr>
          <p:nvPr/>
        </p:nvCxnSpPr>
        <p:spPr bwMode="auto">
          <a:xfrm>
            <a:off x="292465" y="19816245"/>
            <a:ext cx="10543957" cy="0"/>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09" name="Horizontal Section Divider" descr="Horizontal Divider">
            <a:extLst>
              <a:ext uri="{FF2B5EF4-FFF2-40B4-BE49-F238E27FC236}">
                <a16:creationId xmlns:a16="http://schemas.microsoft.com/office/drawing/2014/main" id="{1FF8FB70-81B1-3663-466B-77067FC27C1C}"/>
              </a:ext>
            </a:extLst>
          </p:cNvPr>
          <p:cNvCxnSpPr>
            <a:cxnSpLocks/>
          </p:cNvCxnSpPr>
          <p:nvPr/>
        </p:nvCxnSpPr>
        <p:spPr bwMode="auto">
          <a:xfrm>
            <a:off x="-16412" y="24094339"/>
            <a:ext cx="10543957" cy="0"/>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1" name="Horizontal Section Divider" descr="Horizontal Divider">
            <a:extLst>
              <a:ext uri="{FF2B5EF4-FFF2-40B4-BE49-F238E27FC236}">
                <a16:creationId xmlns:a16="http://schemas.microsoft.com/office/drawing/2014/main" id="{8F966F1E-57D7-C948-913D-AAB807AB9FFF}"/>
              </a:ext>
            </a:extLst>
          </p:cNvPr>
          <p:cNvCxnSpPr>
            <a:cxnSpLocks/>
          </p:cNvCxnSpPr>
          <p:nvPr/>
        </p:nvCxnSpPr>
        <p:spPr bwMode="auto">
          <a:xfrm flipV="1">
            <a:off x="10991598" y="18239672"/>
            <a:ext cx="13282361" cy="6356"/>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5" name="Horizontal Section Divider" descr="Horizontal Divider">
            <a:extLst>
              <a:ext uri="{FF2B5EF4-FFF2-40B4-BE49-F238E27FC236}">
                <a16:creationId xmlns:a16="http://schemas.microsoft.com/office/drawing/2014/main" id="{E0AFCA4D-F150-0D6D-4CB5-282F16D7A1A2}"/>
              </a:ext>
            </a:extLst>
          </p:cNvPr>
          <p:cNvCxnSpPr>
            <a:cxnSpLocks/>
          </p:cNvCxnSpPr>
          <p:nvPr/>
        </p:nvCxnSpPr>
        <p:spPr bwMode="auto">
          <a:xfrm flipV="1">
            <a:off x="11166849" y="27993909"/>
            <a:ext cx="13282361" cy="6356"/>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6" name="Horizontal Section Divider" descr="Horizontal Divider">
            <a:extLst>
              <a:ext uri="{FF2B5EF4-FFF2-40B4-BE49-F238E27FC236}">
                <a16:creationId xmlns:a16="http://schemas.microsoft.com/office/drawing/2014/main" id="{7F841FD3-1B93-6A42-3593-592FDA0CC7CF}"/>
              </a:ext>
            </a:extLst>
          </p:cNvPr>
          <p:cNvCxnSpPr>
            <a:cxnSpLocks/>
          </p:cNvCxnSpPr>
          <p:nvPr/>
        </p:nvCxnSpPr>
        <p:spPr bwMode="auto">
          <a:xfrm flipV="1">
            <a:off x="11017149" y="35509293"/>
            <a:ext cx="13282361" cy="6356"/>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19" name="Horizontal Section Divider" descr="Horizontal Divider">
            <a:extLst>
              <a:ext uri="{FF2B5EF4-FFF2-40B4-BE49-F238E27FC236}">
                <a16:creationId xmlns:a16="http://schemas.microsoft.com/office/drawing/2014/main" id="{C3374E82-E78E-12B3-E5AB-0BB463AF86FB}"/>
              </a:ext>
            </a:extLst>
          </p:cNvPr>
          <p:cNvCxnSpPr>
            <a:cxnSpLocks/>
          </p:cNvCxnSpPr>
          <p:nvPr/>
        </p:nvCxnSpPr>
        <p:spPr bwMode="auto">
          <a:xfrm>
            <a:off x="24582581" y="8571740"/>
            <a:ext cx="8216339" cy="0"/>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1" name="Horizontal Section Divider" descr="Horizontal Divider">
            <a:extLst>
              <a:ext uri="{FF2B5EF4-FFF2-40B4-BE49-F238E27FC236}">
                <a16:creationId xmlns:a16="http://schemas.microsoft.com/office/drawing/2014/main" id="{58B6DDDD-56B1-B9F9-72C1-D97CE6FB72B0}"/>
              </a:ext>
            </a:extLst>
          </p:cNvPr>
          <p:cNvCxnSpPr>
            <a:cxnSpLocks/>
          </p:cNvCxnSpPr>
          <p:nvPr/>
        </p:nvCxnSpPr>
        <p:spPr bwMode="auto">
          <a:xfrm>
            <a:off x="24666593" y="17866741"/>
            <a:ext cx="8216339" cy="0"/>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122" name="TextBox 121">
            <a:extLst>
              <a:ext uri="{FF2B5EF4-FFF2-40B4-BE49-F238E27FC236}">
                <a16:creationId xmlns:a16="http://schemas.microsoft.com/office/drawing/2014/main" id="{580B9072-0A18-7BC2-4082-F62F049C4466}"/>
              </a:ext>
            </a:extLst>
          </p:cNvPr>
          <p:cNvSpPr txBox="1"/>
          <p:nvPr/>
        </p:nvSpPr>
        <p:spPr>
          <a:xfrm>
            <a:off x="24983768" y="18072866"/>
            <a:ext cx="7330542" cy="707886"/>
          </a:xfrm>
          <a:prstGeom prst="rect">
            <a:avLst/>
          </a:prstGeom>
          <a:noFill/>
        </p:spPr>
        <p:txBody>
          <a:bodyPr wrap="square" rtlCol="0">
            <a:spAutoFit/>
          </a:bodyPr>
          <a:lstStyle/>
          <a:p>
            <a:pPr algn="ctr"/>
            <a:r>
              <a:rPr lang="en-GB" sz="4000" b="1" dirty="0">
                <a:solidFill>
                  <a:schemeClr val="tx2">
                    <a:lumMod val="50000"/>
                  </a:schemeClr>
                </a:solidFill>
              </a:rPr>
              <a:t>7.6.UML Class Diagram</a:t>
            </a:r>
            <a:endParaRPr lang="en-US" sz="4000" b="1" dirty="0">
              <a:solidFill>
                <a:schemeClr val="tx2">
                  <a:lumMod val="50000"/>
                </a:schemeClr>
              </a:solidFill>
            </a:endParaRPr>
          </a:p>
        </p:txBody>
      </p:sp>
      <p:pic>
        <p:nvPicPr>
          <p:cNvPr id="124" name="Graphic 123">
            <a:extLst>
              <a:ext uri="{FF2B5EF4-FFF2-40B4-BE49-F238E27FC236}">
                <a16:creationId xmlns:a16="http://schemas.microsoft.com/office/drawing/2014/main" id="{B54F38DC-663F-406B-C0BD-C09452C30178}"/>
              </a:ext>
            </a:extLst>
          </p:cNvPr>
          <p:cNvPicPr>
            <a:picLocks noChangeAspect="1"/>
          </p:cNvPicPr>
          <p:nvPr/>
        </p:nvPicPr>
        <p:blipFill>
          <a:blip r:embed="rId20">
            <a:extLst>
              <a:ext uri="{28A0092B-C50C-407E-A947-70E740481C1C}">
                <a14:useLocalDpi xmlns:a14="http://schemas.microsoft.com/office/drawing/2010/main" val="0"/>
              </a:ext>
              <a:ext uri="{96DAC541-7B7A-43D3-8B79-37D633B846F1}">
                <asvg:svgBlip xmlns:asvg="http://schemas.microsoft.com/office/drawing/2016/SVG/main" r:embed="rId21"/>
              </a:ext>
            </a:extLst>
          </a:blip>
          <a:stretch>
            <a:fillRect/>
          </a:stretch>
        </p:blipFill>
        <p:spPr>
          <a:xfrm>
            <a:off x="24582581" y="18869916"/>
            <a:ext cx="8162233" cy="6713951"/>
          </a:xfrm>
          <a:prstGeom prst="rect">
            <a:avLst/>
          </a:prstGeom>
        </p:spPr>
      </p:pic>
      <p:cxnSp>
        <p:nvCxnSpPr>
          <p:cNvPr id="125" name="Horizontal Section Divider" descr="Horizontal Divider">
            <a:extLst>
              <a:ext uri="{FF2B5EF4-FFF2-40B4-BE49-F238E27FC236}">
                <a16:creationId xmlns:a16="http://schemas.microsoft.com/office/drawing/2014/main" id="{AA5D7BC4-69AE-59DA-9D90-5565F812498E}"/>
              </a:ext>
            </a:extLst>
          </p:cNvPr>
          <p:cNvCxnSpPr>
            <a:cxnSpLocks/>
          </p:cNvCxnSpPr>
          <p:nvPr/>
        </p:nvCxnSpPr>
        <p:spPr bwMode="auto">
          <a:xfrm>
            <a:off x="24582581" y="25872103"/>
            <a:ext cx="8203078" cy="30517"/>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cxnSp>
        <p:nvCxnSpPr>
          <p:cNvPr id="127" name="Horizontal Section Divider" descr="Horizontal Divider">
            <a:extLst>
              <a:ext uri="{FF2B5EF4-FFF2-40B4-BE49-F238E27FC236}">
                <a16:creationId xmlns:a16="http://schemas.microsoft.com/office/drawing/2014/main" id="{BE21B0A1-39FC-EAC8-6F7C-BDC77A333CD6}"/>
              </a:ext>
            </a:extLst>
          </p:cNvPr>
          <p:cNvCxnSpPr>
            <a:cxnSpLocks/>
          </p:cNvCxnSpPr>
          <p:nvPr/>
        </p:nvCxnSpPr>
        <p:spPr bwMode="auto">
          <a:xfrm>
            <a:off x="24762053" y="31686697"/>
            <a:ext cx="8060691" cy="0"/>
          </a:xfrm>
          <a:prstGeom prst="line">
            <a:avLst/>
          </a:prstGeom>
          <a:ln w="76200">
            <a:headEnd type="none" w="med" len="med"/>
            <a:tailEnd type="none" w="med" len="med"/>
          </a:ln>
        </p:spPr>
        <p:style>
          <a:lnRef idx="1">
            <a:schemeClr val="dk1"/>
          </a:lnRef>
          <a:fillRef idx="0">
            <a:schemeClr val="dk1"/>
          </a:fillRef>
          <a:effectRef idx="0">
            <a:schemeClr val="dk1"/>
          </a:effectRef>
          <a:fontRef idx="minor">
            <a:schemeClr val="tx1"/>
          </a:fontRef>
        </p:style>
      </p:cxnSp>
      <p:sp>
        <p:nvSpPr>
          <p:cNvPr id="129" name="TextBox 128">
            <a:extLst>
              <a:ext uri="{FF2B5EF4-FFF2-40B4-BE49-F238E27FC236}">
                <a16:creationId xmlns:a16="http://schemas.microsoft.com/office/drawing/2014/main" id="{CB451945-4F35-8F67-B141-06F58B2570BE}"/>
              </a:ext>
            </a:extLst>
          </p:cNvPr>
          <p:cNvSpPr txBox="1"/>
          <p:nvPr/>
        </p:nvSpPr>
        <p:spPr>
          <a:xfrm>
            <a:off x="26483692" y="25802211"/>
            <a:ext cx="4148688" cy="1569660"/>
          </a:xfrm>
          <a:prstGeom prst="rect">
            <a:avLst/>
          </a:prstGeom>
          <a:noFill/>
        </p:spPr>
        <p:txBody>
          <a:bodyPr wrap="square" rtlCol="0">
            <a:spAutoFit/>
          </a:bodyPr>
          <a:lstStyle/>
          <a:p>
            <a:pPr algn="ctr"/>
            <a:r>
              <a:rPr lang="en-GB" sz="4800" b="1" dirty="0">
                <a:solidFill>
                  <a:schemeClr val="accent1">
                    <a:lumMod val="50000"/>
                  </a:schemeClr>
                </a:solidFill>
              </a:rPr>
              <a:t>Social Impact</a:t>
            </a:r>
          </a:p>
          <a:p>
            <a:endParaRPr lang="en-GB" sz="4800" b="1" dirty="0">
              <a:solidFill>
                <a:schemeClr val="accent1">
                  <a:lumMod val="50000"/>
                </a:schemeClr>
              </a:solidFill>
            </a:endParaRPr>
          </a:p>
        </p:txBody>
      </p:sp>
      <p:sp>
        <p:nvSpPr>
          <p:cNvPr id="130" name="TextBox 129">
            <a:extLst>
              <a:ext uri="{FF2B5EF4-FFF2-40B4-BE49-F238E27FC236}">
                <a16:creationId xmlns:a16="http://schemas.microsoft.com/office/drawing/2014/main" id="{27EDE1C4-8CE0-3363-6533-8685EFE423DB}"/>
              </a:ext>
            </a:extLst>
          </p:cNvPr>
          <p:cNvSpPr txBox="1"/>
          <p:nvPr/>
        </p:nvSpPr>
        <p:spPr>
          <a:xfrm>
            <a:off x="26868774" y="31635967"/>
            <a:ext cx="4148688" cy="1569660"/>
          </a:xfrm>
          <a:prstGeom prst="rect">
            <a:avLst/>
          </a:prstGeom>
          <a:noFill/>
        </p:spPr>
        <p:txBody>
          <a:bodyPr wrap="square" rtlCol="0">
            <a:spAutoFit/>
          </a:bodyPr>
          <a:lstStyle/>
          <a:p>
            <a:pPr algn="ctr"/>
            <a:r>
              <a:rPr lang="en-GB" sz="4800" b="1" dirty="0">
                <a:solidFill>
                  <a:schemeClr val="accent1">
                    <a:lumMod val="50000"/>
                  </a:schemeClr>
                </a:solidFill>
              </a:rPr>
              <a:t>Conclusion</a:t>
            </a:r>
          </a:p>
          <a:p>
            <a:endParaRPr lang="en-GB" sz="4800" b="1" dirty="0">
              <a:solidFill>
                <a:schemeClr val="accent1">
                  <a:lumMod val="50000"/>
                </a:schemeClr>
              </a:solidFill>
            </a:endParaRPr>
          </a:p>
        </p:txBody>
      </p:sp>
      <p:sp>
        <p:nvSpPr>
          <p:cNvPr id="131" name="TextBox 130">
            <a:extLst>
              <a:ext uri="{FF2B5EF4-FFF2-40B4-BE49-F238E27FC236}">
                <a16:creationId xmlns:a16="http://schemas.microsoft.com/office/drawing/2014/main" id="{EA8060C0-D29E-D404-A38C-C376EA288D6A}"/>
              </a:ext>
            </a:extLst>
          </p:cNvPr>
          <p:cNvSpPr txBox="1"/>
          <p:nvPr/>
        </p:nvSpPr>
        <p:spPr>
          <a:xfrm>
            <a:off x="274250" y="41114448"/>
            <a:ext cx="13804812" cy="553998"/>
          </a:xfrm>
          <a:prstGeom prst="rect">
            <a:avLst/>
          </a:prstGeom>
          <a:noFill/>
        </p:spPr>
        <p:txBody>
          <a:bodyPr wrap="square" rtlCol="0">
            <a:spAutoFit/>
          </a:bodyPr>
          <a:lstStyle/>
          <a:p>
            <a:r>
              <a:rPr lang="en-GB" sz="3000" b="1" dirty="0">
                <a:solidFill>
                  <a:schemeClr val="tx2">
                    <a:lumMod val="50000"/>
                  </a:schemeClr>
                </a:solidFill>
              </a:rPr>
              <a:t>Showing the contributions and limitations as a tabular format.</a:t>
            </a:r>
            <a:endParaRPr lang="en-US" sz="3000" b="1" dirty="0">
              <a:solidFill>
                <a:schemeClr val="tx2">
                  <a:lumMod val="50000"/>
                </a:schemeClr>
              </a:solidFill>
            </a:endParaRPr>
          </a:p>
        </p:txBody>
      </p:sp>
      <p:sp>
        <p:nvSpPr>
          <p:cNvPr id="132" name="TextBox 131">
            <a:extLst>
              <a:ext uri="{FF2B5EF4-FFF2-40B4-BE49-F238E27FC236}">
                <a16:creationId xmlns:a16="http://schemas.microsoft.com/office/drawing/2014/main" id="{4FBC9D0C-A704-E9AE-95CA-76405F8F72EB}"/>
              </a:ext>
            </a:extLst>
          </p:cNvPr>
          <p:cNvSpPr txBox="1"/>
          <p:nvPr/>
        </p:nvSpPr>
        <p:spPr>
          <a:xfrm>
            <a:off x="24548317" y="37598327"/>
            <a:ext cx="8216338" cy="4093428"/>
          </a:xfrm>
          <a:prstGeom prst="rect">
            <a:avLst/>
          </a:prstGeom>
          <a:noFill/>
        </p:spPr>
        <p:txBody>
          <a:bodyPr wrap="square" rtlCol="0">
            <a:spAutoFit/>
          </a:bodyPr>
          <a:lstStyle/>
          <a:p>
            <a:pPr algn="just"/>
            <a:r>
              <a:rPr lang="en-GB" sz="2000" dirty="0"/>
              <a:t>[1]B. Smith, "Online Doctor Appointment Systems: A Study on Efficiency and Scalability," Journal of Health Informatics, vol. 12, no. 3, pp. 45-50, 2023.</a:t>
            </a:r>
          </a:p>
          <a:p>
            <a:pPr algn="just"/>
            <a:r>
              <a:rPr lang="en-GB" sz="2000" dirty="0"/>
              <a:t>[2]P. Johnson, "Telemedicine Platforms: An Emerging Healthcare Solution," IEEE Transactions on Health Systems, vol. 9, no. 4, pp. 120-130, 2022.</a:t>
            </a:r>
          </a:p>
          <a:p>
            <a:pPr algn="just"/>
            <a:r>
              <a:rPr lang="en-GB" sz="2000" dirty="0"/>
              <a:t>[3]K. Patel, "Secure and Reliable Video Consultation Systems for Patients," International Journal of Telehealth, vol. 8, pp. 15-25, 2021.</a:t>
            </a:r>
          </a:p>
          <a:p>
            <a:pPr algn="just"/>
            <a:r>
              <a:rPr lang="en-GB" sz="2000" dirty="0"/>
              <a:t>[4]"</a:t>
            </a:r>
            <a:r>
              <a:rPr lang="en-GB" sz="2000" dirty="0" err="1"/>
              <a:t>Zocdoc</a:t>
            </a:r>
            <a:r>
              <a:rPr lang="en-GB" sz="2000" dirty="0"/>
              <a:t>: Online Doctor Appointment Scheduling," https://www.zocdoc.com.</a:t>
            </a:r>
          </a:p>
          <a:p>
            <a:pPr algn="just"/>
            <a:r>
              <a:rPr lang="en-GB" sz="2000" dirty="0"/>
              <a:t>[5]"</a:t>
            </a:r>
            <a:r>
              <a:rPr lang="en-GB" sz="2000" dirty="0" err="1"/>
              <a:t>Practo</a:t>
            </a:r>
            <a:r>
              <a:rPr lang="en-GB" sz="2000" dirty="0"/>
              <a:t>: Healthcare Services Platform," </a:t>
            </a:r>
            <a:r>
              <a:rPr lang="en-GB" sz="2000" dirty="0">
                <a:hlinkClick r:id="rId22"/>
              </a:rPr>
              <a:t>https://www.practo.com</a:t>
            </a:r>
            <a:r>
              <a:rPr lang="en-GB" sz="2000" dirty="0"/>
              <a:t>.</a:t>
            </a:r>
          </a:p>
          <a:p>
            <a:pPr algn="just"/>
            <a:r>
              <a:rPr lang="en-GB" sz="2000" dirty="0"/>
              <a:t>[6] “</a:t>
            </a:r>
            <a:r>
              <a:rPr lang="en-GB" sz="2000" dirty="0" err="1"/>
              <a:t>DocTime</a:t>
            </a:r>
            <a:r>
              <a:rPr lang="en-GB" sz="2000" dirty="0"/>
              <a:t>: A Bangladeshi Telemedicine App, </a:t>
            </a:r>
            <a:r>
              <a:rPr lang="en-GB" sz="2000" dirty="0">
                <a:hlinkClick r:id="rId23"/>
              </a:rPr>
              <a:t>https://doctime.com.bd</a:t>
            </a:r>
            <a:r>
              <a:rPr lang="en-GB" sz="2000" dirty="0"/>
              <a:t>””</a:t>
            </a:r>
          </a:p>
          <a:p>
            <a:pPr algn="just"/>
            <a:r>
              <a:rPr lang="en-GB" sz="2000" dirty="0"/>
              <a:t>[7]"Telemedicine and Telehealth: Future of Digital Healthcare," World Health Organization (WHO), 2023 Report.</a:t>
            </a:r>
          </a:p>
          <a:p>
            <a:pPr algn="just"/>
            <a:r>
              <a:rPr lang="en-GB" sz="2000" dirty="0"/>
              <a:t>.</a:t>
            </a:r>
            <a:endParaRPr lang="en-GB" sz="2000" dirty="0">
              <a:solidFill>
                <a:schemeClr val="accent1">
                  <a:lumMod val="50000"/>
                </a:schemeClr>
              </a:solidFill>
            </a:endParaRPr>
          </a:p>
        </p:txBody>
      </p:sp>
      <p:pic>
        <p:nvPicPr>
          <p:cNvPr id="133" name="Graphic 132">
            <a:extLst>
              <a:ext uri="{FF2B5EF4-FFF2-40B4-BE49-F238E27FC236}">
                <a16:creationId xmlns:a16="http://schemas.microsoft.com/office/drawing/2014/main" id="{25495612-C52A-5B87-C1F9-A2AF0720D5DE}"/>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4268" y="41876507"/>
            <a:ext cx="1898576" cy="1844578"/>
          </a:xfrm>
          <a:prstGeom prst="rect">
            <a:avLst/>
          </a:prstGeom>
        </p:spPr>
      </p:pic>
      <p:sp>
        <p:nvSpPr>
          <p:cNvPr id="134" name="TextBox 133">
            <a:extLst>
              <a:ext uri="{FF2B5EF4-FFF2-40B4-BE49-F238E27FC236}">
                <a16:creationId xmlns:a16="http://schemas.microsoft.com/office/drawing/2014/main" id="{D08AE8D7-45CD-07A0-B88D-3D90515873C7}"/>
              </a:ext>
            </a:extLst>
          </p:cNvPr>
          <p:cNvSpPr txBox="1"/>
          <p:nvPr/>
        </p:nvSpPr>
        <p:spPr>
          <a:xfrm>
            <a:off x="1681437" y="41994140"/>
            <a:ext cx="31429835" cy="830997"/>
          </a:xfrm>
          <a:prstGeom prst="rect">
            <a:avLst/>
          </a:prstGeom>
          <a:noFill/>
        </p:spPr>
        <p:txBody>
          <a:bodyPr wrap="square" rtlCol="0">
            <a:spAutoFit/>
          </a:bodyPr>
          <a:lstStyle/>
          <a:p>
            <a:r>
              <a:rPr lang="en-GB" sz="4800" b="1" dirty="0">
                <a:solidFill>
                  <a:schemeClr val="bg1"/>
                </a:solidFill>
              </a:rPr>
              <a:t>This poster presentation is made for Green University of Bangladesh by Department of Computer Science and Engineering.</a:t>
            </a:r>
            <a:endParaRPr lang="en-US" sz="4800" b="1" dirty="0">
              <a:solidFill>
                <a:schemeClr val="bg1"/>
              </a:solidFill>
            </a:endParaRPr>
          </a:p>
        </p:txBody>
      </p:sp>
      <p:sp>
        <p:nvSpPr>
          <p:cNvPr id="136" name="TextBox 135">
            <a:extLst>
              <a:ext uri="{FF2B5EF4-FFF2-40B4-BE49-F238E27FC236}">
                <a16:creationId xmlns:a16="http://schemas.microsoft.com/office/drawing/2014/main" id="{62244C4B-9AC9-46EE-FB12-8EB528A813F3}"/>
              </a:ext>
            </a:extLst>
          </p:cNvPr>
          <p:cNvSpPr txBox="1"/>
          <p:nvPr/>
        </p:nvSpPr>
        <p:spPr>
          <a:xfrm>
            <a:off x="10159483" y="42692291"/>
            <a:ext cx="16634102" cy="646331"/>
          </a:xfrm>
          <a:prstGeom prst="rect">
            <a:avLst/>
          </a:prstGeom>
          <a:noFill/>
        </p:spPr>
        <p:txBody>
          <a:bodyPr wrap="square" rtlCol="0">
            <a:spAutoFit/>
          </a:bodyPr>
          <a:lstStyle/>
          <a:p>
            <a:r>
              <a:rPr lang="en-GB" sz="3600" dirty="0" err="1">
                <a:solidFill>
                  <a:schemeClr val="bg1"/>
                </a:solidFill>
              </a:rPr>
              <a:t>Purbachal</a:t>
            </a:r>
            <a:r>
              <a:rPr lang="en-GB" sz="3600" dirty="0">
                <a:solidFill>
                  <a:schemeClr val="bg1"/>
                </a:solidFill>
              </a:rPr>
              <a:t> American City, </a:t>
            </a:r>
            <a:r>
              <a:rPr lang="en-GB" sz="3600" dirty="0" err="1">
                <a:solidFill>
                  <a:schemeClr val="bg1"/>
                </a:solidFill>
              </a:rPr>
              <a:t>Kanchon</a:t>
            </a:r>
            <a:r>
              <a:rPr lang="en-GB" sz="3600" dirty="0">
                <a:solidFill>
                  <a:schemeClr val="bg1"/>
                </a:solidFill>
              </a:rPr>
              <a:t> 1460.</a:t>
            </a:r>
          </a:p>
        </p:txBody>
      </p:sp>
      <p:sp>
        <p:nvSpPr>
          <p:cNvPr id="137" name="TextBox 136">
            <a:extLst>
              <a:ext uri="{FF2B5EF4-FFF2-40B4-BE49-F238E27FC236}">
                <a16:creationId xmlns:a16="http://schemas.microsoft.com/office/drawing/2014/main" id="{91CB5FA3-59A9-09A1-5B00-296C56E26AEB}"/>
              </a:ext>
            </a:extLst>
          </p:cNvPr>
          <p:cNvSpPr txBox="1"/>
          <p:nvPr/>
        </p:nvSpPr>
        <p:spPr>
          <a:xfrm>
            <a:off x="6663486" y="43295267"/>
            <a:ext cx="16634102" cy="646331"/>
          </a:xfrm>
          <a:prstGeom prst="rect">
            <a:avLst/>
          </a:prstGeom>
          <a:noFill/>
        </p:spPr>
        <p:txBody>
          <a:bodyPr wrap="square" rtlCol="0">
            <a:spAutoFit/>
          </a:bodyPr>
          <a:lstStyle/>
          <a:p>
            <a:r>
              <a:rPr lang="en-GB" sz="3600" dirty="0">
                <a:solidFill>
                  <a:schemeClr val="bg1"/>
                </a:solidFill>
              </a:rPr>
              <a:t>Copyright © 2003-2024 Green University of Bangladesh || All rights reserved.</a:t>
            </a:r>
            <a:endParaRPr lang="en-US" sz="3600" dirty="0">
              <a:solidFill>
                <a:schemeClr val="bg1"/>
              </a:solidFill>
            </a:endParaRPr>
          </a:p>
        </p:txBody>
      </p:sp>
    </p:spTree>
    <p:extLst>
      <p:ext uri="{BB962C8B-B14F-4D97-AF65-F5344CB8AC3E}">
        <p14:creationId xmlns:p14="http://schemas.microsoft.com/office/powerpoint/2010/main" val="796024955"/>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182</TotalTime>
  <Words>859</Words>
  <Application>Microsoft Office PowerPoint</Application>
  <PresentationFormat>Custom</PresentationFormat>
  <Paragraphs>112</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Masum Hossain</dc:creator>
  <cp:lastModifiedBy>Masum Hossain</cp:lastModifiedBy>
  <cp:revision>3</cp:revision>
  <dcterms:created xsi:type="dcterms:W3CDTF">2024-12-17T16:16:26Z</dcterms:created>
  <dcterms:modified xsi:type="dcterms:W3CDTF">2024-12-17T19:26:24Z</dcterms:modified>
</cp:coreProperties>
</file>

<file path=docProps/thumbnail.jpeg>
</file>